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41"/>
  </p:notesMasterIdLst>
  <p:handoutMasterIdLst>
    <p:handoutMasterId r:id="rId42"/>
  </p:handoutMasterIdLst>
  <p:sldIdLst>
    <p:sldId id="309" r:id="rId2"/>
    <p:sldId id="1600" r:id="rId3"/>
    <p:sldId id="1601" r:id="rId4"/>
    <p:sldId id="346" r:id="rId5"/>
    <p:sldId id="350" r:id="rId6"/>
    <p:sldId id="347" r:id="rId7"/>
    <p:sldId id="348" r:id="rId8"/>
    <p:sldId id="349" r:id="rId9"/>
    <p:sldId id="313" r:id="rId10"/>
    <p:sldId id="314" r:id="rId11"/>
    <p:sldId id="344" r:id="rId12"/>
    <p:sldId id="315" r:id="rId13"/>
    <p:sldId id="316" r:id="rId14"/>
    <p:sldId id="317" r:id="rId15"/>
    <p:sldId id="318" r:id="rId16"/>
    <p:sldId id="319" r:id="rId17"/>
    <p:sldId id="320" r:id="rId18"/>
    <p:sldId id="321" r:id="rId19"/>
    <p:sldId id="322" r:id="rId20"/>
    <p:sldId id="323" r:id="rId21"/>
    <p:sldId id="324" r:id="rId22"/>
    <p:sldId id="325" r:id="rId23"/>
    <p:sldId id="340" r:id="rId24"/>
    <p:sldId id="341" r:id="rId25"/>
    <p:sldId id="342" r:id="rId26"/>
    <p:sldId id="327" r:id="rId27"/>
    <p:sldId id="328" r:id="rId28"/>
    <p:sldId id="329" r:id="rId29"/>
    <p:sldId id="330" r:id="rId30"/>
    <p:sldId id="331" r:id="rId31"/>
    <p:sldId id="332" r:id="rId32"/>
    <p:sldId id="333" r:id="rId33"/>
    <p:sldId id="334" r:id="rId34"/>
    <p:sldId id="335" r:id="rId35"/>
    <p:sldId id="336" r:id="rId36"/>
    <p:sldId id="345" r:id="rId37"/>
    <p:sldId id="337" r:id="rId38"/>
    <p:sldId id="338" r:id="rId39"/>
    <p:sldId id="339" r:id="rId40"/>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mn-ea"/>
        <a:cs typeface="+mn-cs"/>
      </a:defRPr>
    </a:lvl1pPr>
    <a:lvl2pPr marL="457200" algn="l" rtl="0" eaLnBrk="0" fontAlgn="base" hangingPunct="0">
      <a:spcBef>
        <a:spcPct val="0"/>
      </a:spcBef>
      <a:spcAft>
        <a:spcPct val="0"/>
      </a:spcAft>
      <a:defRPr sz="2400" kern="1200">
        <a:solidFill>
          <a:schemeClr val="tx1"/>
        </a:solidFill>
        <a:latin typeface="Arial" charset="0"/>
        <a:ea typeface="+mn-ea"/>
        <a:cs typeface="+mn-cs"/>
      </a:defRPr>
    </a:lvl2pPr>
    <a:lvl3pPr marL="914400" algn="l" rtl="0" eaLnBrk="0" fontAlgn="base" hangingPunct="0">
      <a:spcBef>
        <a:spcPct val="0"/>
      </a:spcBef>
      <a:spcAft>
        <a:spcPct val="0"/>
      </a:spcAft>
      <a:defRPr sz="2400" kern="1200">
        <a:solidFill>
          <a:schemeClr val="tx1"/>
        </a:solidFill>
        <a:latin typeface="Arial" charset="0"/>
        <a:ea typeface="+mn-ea"/>
        <a:cs typeface="+mn-cs"/>
      </a:defRPr>
    </a:lvl3pPr>
    <a:lvl4pPr marL="1371600" algn="l" rtl="0" eaLnBrk="0" fontAlgn="base" hangingPunct="0">
      <a:spcBef>
        <a:spcPct val="0"/>
      </a:spcBef>
      <a:spcAft>
        <a:spcPct val="0"/>
      </a:spcAft>
      <a:defRPr sz="2400" kern="1200">
        <a:solidFill>
          <a:schemeClr val="tx1"/>
        </a:solidFill>
        <a:latin typeface="Arial" charset="0"/>
        <a:ea typeface="+mn-ea"/>
        <a:cs typeface="+mn-cs"/>
      </a:defRPr>
    </a:lvl4pPr>
    <a:lvl5pPr marL="1828800" algn="l" rtl="0" eaLnBrk="0" fontAlgn="base" hangingPunct="0">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006600"/>
    <a:srgbClr val="0000CC"/>
    <a:srgbClr val="FF0000"/>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643" autoAdjust="0"/>
    <p:restoredTop sz="76322" autoAdjust="0"/>
  </p:normalViewPr>
  <p:slideViewPr>
    <p:cSldViewPr>
      <p:cViewPr varScale="1">
        <p:scale>
          <a:sx n="62" d="100"/>
          <a:sy n="62" d="100"/>
        </p:scale>
        <p:origin x="72" y="12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66"/>
    </p:cViewPr>
  </p:sorterViewPr>
  <p:notesViewPr>
    <p:cSldViewPr>
      <p:cViewPr>
        <p:scale>
          <a:sx n="100" d="100"/>
          <a:sy n="100" d="100"/>
        </p:scale>
        <p:origin x="-1548" y="47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hid Heydari" userId="065589f3340e704f" providerId="LiveId" clId="{56DF6AC0-E372-4335-9FD6-8FE8650C51BE}"/>
    <pc:docChg chg="addSld delSld modSld">
      <pc:chgData name="Vahid Heydari" userId="065589f3340e704f" providerId="LiveId" clId="{56DF6AC0-E372-4335-9FD6-8FE8650C51BE}" dt="2020-04-21T17:43:22.209" v="46" actId="20577"/>
      <pc:docMkLst>
        <pc:docMk/>
      </pc:docMkLst>
      <pc:sldChg chg="modSp add del">
        <pc:chgData name="Vahid Heydari" userId="065589f3340e704f" providerId="LiveId" clId="{56DF6AC0-E372-4335-9FD6-8FE8650C51BE}" dt="2020-04-21T17:43:22.209" v="46" actId="20577"/>
        <pc:sldMkLst>
          <pc:docMk/>
          <pc:sldMk cId="1661794514" sldId="309"/>
        </pc:sldMkLst>
        <pc:spChg chg="mod">
          <ac:chgData name="Vahid Heydari" userId="065589f3340e704f" providerId="LiveId" clId="{56DF6AC0-E372-4335-9FD6-8FE8650C51BE}" dt="2020-04-21T17:43:22.209" v="46" actId="20577"/>
          <ac:spMkLst>
            <pc:docMk/>
            <pc:sldMk cId="1661794514" sldId="309"/>
            <ac:spMk id="5122" creationId="{00000000-0000-0000-0000-000000000000}"/>
          </ac:spMkLst>
        </pc:spChg>
      </pc:sldChg>
      <pc:sldChg chg="add del">
        <pc:chgData name="Vahid Heydari" userId="065589f3340e704f" providerId="LiveId" clId="{56DF6AC0-E372-4335-9FD6-8FE8650C51BE}" dt="2020-04-21T17:43:15.875" v="43"/>
        <pc:sldMkLst>
          <pc:docMk/>
          <pc:sldMk cId="2210286054" sldId="313"/>
        </pc:sldMkLst>
      </pc:sldChg>
      <pc:sldChg chg="add del">
        <pc:chgData name="Vahid Heydari" userId="065589f3340e704f" providerId="LiveId" clId="{56DF6AC0-E372-4335-9FD6-8FE8650C51BE}" dt="2020-04-21T17:43:15.875" v="43"/>
        <pc:sldMkLst>
          <pc:docMk/>
          <pc:sldMk cId="832435141" sldId="314"/>
        </pc:sldMkLst>
      </pc:sldChg>
      <pc:sldChg chg="add del">
        <pc:chgData name="Vahid Heydari" userId="065589f3340e704f" providerId="LiveId" clId="{56DF6AC0-E372-4335-9FD6-8FE8650C51BE}" dt="2020-04-21T17:43:15.875" v="43"/>
        <pc:sldMkLst>
          <pc:docMk/>
          <pc:sldMk cId="1025980192" sldId="315"/>
        </pc:sldMkLst>
      </pc:sldChg>
      <pc:sldChg chg="add del">
        <pc:chgData name="Vahid Heydari" userId="065589f3340e704f" providerId="LiveId" clId="{56DF6AC0-E372-4335-9FD6-8FE8650C51BE}" dt="2020-04-21T17:43:15.875" v="43"/>
        <pc:sldMkLst>
          <pc:docMk/>
          <pc:sldMk cId="2385835186" sldId="316"/>
        </pc:sldMkLst>
      </pc:sldChg>
      <pc:sldChg chg="add del">
        <pc:chgData name="Vahid Heydari" userId="065589f3340e704f" providerId="LiveId" clId="{56DF6AC0-E372-4335-9FD6-8FE8650C51BE}" dt="2020-04-21T17:43:15.875" v="43"/>
        <pc:sldMkLst>
          <pc:docMk/>
          <pc:sldMk cId="143623600" sldId="317"/>
        </pc:sldMkLst>
      </pc:sldChg>
      <pc:sldChg chg="add del">
        <pc:chgData name="Vahid Heydari" userId="065589f3340e704f" providerId="LiveId" clId="{56DF6AC0-E372-4335-9FD6-8FE8650C51BE}" dt="2020-04-21T17:43:15.875" v="43"/>
        <pc:sldMkLst>
          <pc:docMk/>
          <pc:sldMk cId="3951641501" sldId="318"/>
        </pc:sldMkLst>
      </pc:sldChg>
      <pc:sldChg chg="add del">
        <pc:chgData name="Vahid Heydari" userId="065589f3340e704f" providerId="LiveId" clId="{56DF6AC0-E372-4335-9FD6-8FE8650C51BE}" dt="2020-04-21T17:43:15.875" v="43"/>
        <pc:sldMkLst>
          <pc:docMk/>
          <pc:sldMk cId="1463603721" sldId="319"/>
        </pc:sldMkLst>
      </pc:sldChg>
      <pc:sldChg chg="add del">
        <pc:chgData name="Vahid Heydari" userId="065589f3340e704f" providerId="LiveId" clId="{56DF6AC0-E372-4335-9FD6-8FE8650C51BE}" dt="2020-04-21T17:43:15.875" v="43"/>
        <pc:sldMkLst>
          <pc:docMk/>
          <pc:sldMk cId="2033126405" sldId="320"/>
        </pc:sldMkLst>
      </pc:sldChg>
      <pc:sldChg chg="add del">
        <pc:chgData name="Vahid Heydari" userId="065589f3340e704f" providerId="LiveId" clId="{56DF6AC0-E372-4335-9FD6-8FE8650C51BE}" dt="2020-04-21T17:43:15.875" v="43"/>
        <pc:sldMkLst>
          <pc:docMk/>
          <pc:sldMk cId="2493231885" sldId="321"/>
        </pc:sldMkLst>
      </pc:sldChg>
      <pc:sldChg chg="add del">
        <pc:chgData name="Vahid Heydari" userId="065589f3340e704f" providerId="LiveId" clId="{56DF6AC0-E372-4335-9FD6-8FE8650C51BE}" dt="2020-04-21T17:43:15.875" v="43"/>
        <pc:sldMkLst>
          <pc:docMk/>
          <pc:sldMk cId="3907846887" sldId="322"/>
        </pc:sldMkLst>
      </pc:sldChg>
      <pc:sldChg chg="add del">
        <pc:chgData name="Vahid Heydari" userId="065589f3340e704f" providerId="LiveId" clId="{56DF6AC0-E372-4335-9FD6-8FE8650C51BE}" dt="2020-04-21T17:43:15.875" v="43"/>
        <pc:sldMkLst>
          <pc:docMk/>
          <pc:sldMk cId="1302067442" sldId="323"/>
        </pc:sldMkLst>
      </pc:sldChg>
      <pc:sldChg chg="add del">
        <pc:chgData name="Vahid Heydari" userId="065589f3340e704f" providerId="LiveId" clId="{56DF6AC0-E372-4335-9FD6-8FE8650C51BE}" dt="2020-04-21T17:43:15.875" v="43"/>
        <pc:sldMkLst>
          <pc:docMk/>
          <pc:sldMk cId="4020828045" sldId="324"/>
        </pc:sldMkLst>
      </pc:sldChg>
      <pc:sldChg chg="add del">
        <pc:chgData name="Vahid Heydari" userId="065589f3340e704f" providerId="LiveId" clId="{56DF6AC0-E372-4335-9FD6-8FE8650C51BE}" dt="2020-04-21T17:43:15.875" v="43"/>
        <pc:sldMkLst>
          <pc:docMk/>
          <pc:sldMk cId="514448001" sldId="325"/>
        </pc:sldMkLst>
      </pc:sldChg>
      <pc:sldChg chg="del">
        <pc:chgData name="Vahid Heydari" userId="065589f3340e704f" providerId="LiveId" clId="{56DF6AC0-E372-4335-9FD6-8FE8650C51BE}" dt="2020-04-21T17:43:15.308" v="13" actId="2696"/>
        <pc:sldMkLst>
          <pc:docMk/>
          <pc:sldMk cId="2086243202" sldId="326"/>
        </pc:sldMkLst>
      </pc:sldChg>
      <pc:sldChg chg="add del">
        <pc:chgData name="Vahid Heydari" userId="065589f3340e704f" providerId="LiveId" clId="{56DF6AC0-E372-4335-9FD6-8FE8650C51BE}" dt="2020-04-21T17:43:15.875" v="43"/>
        <pc:sldMkLst>
          <pc:docMk/>
          <pc:sldMk cId="2488652100" sldId="327"/>
        </pc:sldMkLst>
      </pc:sldChg>
      <pc:sldChg chg="add del">
        <pc:chgData name="Vahid Heydari" userId="065589f3340e704f" providerId="LiveId" clId="{56DF6AC0-E372-4335-9FD6-8FE8650C51BE}" dt="2020-04-21T17:43:15.875" v="43"/>
        <pc:sldMkLst>
          <pc:docMk/>
          <pc:sldMk cId="2529782508" sldId="328"/>
        </pc:sldMkLst>
      </pc:sldChg>
      <pc:sldChg chg="add del">
        <pc:chgData name="Vahid Heydari" userId="065589f3340e704f" providerId="LiveId" clId="{56DF6AC0-E372-4335-9FD6-8FE8650C51BE}" dt="2020-04-21T17:43:15.875" v="43"/>
        <pc:sldMkLst>
          <pc:docMk/>
          <pc:sldMk cId="2473660408" sldId="329"/>
        </pc:sldMkLst>
      </pc:sldChg>
      <pc:sldChg chg="add del">
        <pc:chgData name="Vahid Heydari" userId="065589f3340e704f" providerId="LiveId" clId="{56DF6AC0-E372-4335-9FD6-8FE8650C51BE}" dt="2020-04-21T17:43:15.875" v="43"/>
        <pc:sldMkLst>
          <pc:docMk/>
          <pc:sldMk cId="294741233" sldId="330"/>
        </pc:sldMkLst>
      </pc:sldChg>
      <pc:sldChg chg="add del">
        <pc:chgData name="Vahid Heydari" userId="065589f3340e704f" providerId="LiveId" clId="{56DF6AC0-E372-4335-9FD6-8FE8650C51BE}" dt="2020-04-21T17:43:15.875" v="43"/>
        <pc:sldMkLst>
          <pc:docMk/>
          <pc:sldMk cId="2468166632" sldId="331"/>
        </pc:sldMkLst>
      </pc:sldChg>
      <pc:sldChg chg="add del">
        <pc:chgData name="Vahid Heydari" userId="065589f3340e704f" providerId="LiveId" clId="{56DF6AC0-E372-4335-9FD6-8FE8650C51BE}" dt="2020-04-21T17:43:15.875" v="43"/>
        <pc:sldMkLst>
          <pc:docMk/>
          <pc:sldMk cId="1090147600" sldId="332"/>
        </pc:sldMkLst>
      </pc:sldChg>
      <pc:sldChg chg="add del">
        <pc:chgData name="Vahid Heydari" userId="065589f3340e704f" providerId="LiveId" clId="{56DF6AC0-E372-4335-9FD6-8FE8650C51BE}" dt="2020-04-21T17:43:15.875" v="43"/>
        <pc:sldMkLst>
          <pc:docMk/>
          <pc:sldMk cId="3851606069" sldId="333"/>
        </pc:sldMkLst>
      </pc:sldChg>
      <pc:sldChg chg="add del">
        <pc:chgData name="Vahid Heydari" userId="065589f3340e704f" providerId="LiveId" clId="{56DF6AC0-E372-4335-9FD6-8FE8650C51BE}" dt="2020-04-21T17:43:15.875" v="43"/>
        <pc:sldMkLst>
          <pc:docMk/>
          <pc:sldMk cId="4019641088" sldId="334"/>
        </pc:sldMkLst>
      </pc:sldChg>
      <pc:sldChg chg="add del">
        <pc:chgData name="Vahid Heydari" userId="065589f3340e704f" providerId="LiveId" clId="{56DF6AC0-E372-4335-9FD6-8FE8650C51BE}" dt="2020-04-21T17:43:15.875" v="43"/>
        <pc:sldMkLst>
          <pc:docMk/>
          <pc:sldMk cId="3825684319" sldId="335"/>
        </pc:sldMkLst>
      </pc:sldChg>
      <pc:sldChg chg="add del">
        <pc:chgData name="Vahid Heydari" userId="065589f3340e704f" providerId="LiveId" clId="{56DF6AC0-E372-4335-9FD6-8FE8650C51BE}" dt="2020-04-21T17:43:15.875" v="43"/>
        <pc:sldMkLst>
          <pc:docMk/>
          <pc:sldMk cId="997451420" sldId="336"/>
        </pc:sldMkLst>
      </pc:sldChg>
      <pc:sldChg chg="add del">
        <pc:chgData name="Vahid Heydari" userId="065589f3340e704f" providerId="LiveId" clId="{56DF6AC0-E372-4335-9FD6-8FE8650C51BE}" dt="2020-04-21T17:43:15.875" v="43"/>
        <pc:sldMkLst>
          <pc:docMk/>
          <pc:sldMk cId="2860379583" sldId="337"/>
        </pc:sldMkLst>
      </pc:sldChg>
      <pc:sldChg chg="add del">
        <pc:chgData name="Vahid Heydari" userId="065589f3340e704f" providerId="LiveId" clId="{56DF6AC0-E372-4335-9FD6-8FE8650C51BE}" dt="2020-04-21T17:43:15.875" v="43"/>
        <pc:sldMkLst>
          <pc:docMk/>
          <pc:sldMk cId="3743543375" sldId="338"/>
        </pc:sldMkLst>
      </pc:sldChg>
      <pc:sldChg chg="add del">
        <pc:chgData name="Vahid Heydari" userId="065589f3340e704f" providerId="LiveId" clId="{56DF6AC0-E372-4335-9FD6-8FE8650C51BE}" dt="2020-04-21T17:43:15.875" v="43"/>
        <pc:sldMkLst>
          <pc:docMk/>
          <pc:sldMk cId="2913495505" sldId="339"/>
        </pc:sldMkLst>
      </pc:sldChg>
      <pc:sldChg chg="add del">
        <pc:chgData name="Vahid Heydari" userId="065589f3340e704f" providerId="LiveId" clId="{56DF6AC0-E372-4335-9FD6-8FE8650C51BE}" dt="2020-04-21T17:43:15.875" v="43"/>
        <pc:sldMkLst>
          <pc:docMk/>
          <pc:sldMk cId="2921704605" sldId="340"/>
        </pc:sldMkLst>
      </pc:sldChg>
      <pc:sldChg chg="add del">
        <pc:chgData name="Vahid Heydari" userId="065589f3340e704f" providerId="LiveId" clId="{56DF6AC0-E372-4335-9FD6-8FE8650C51BE}" dt="2020-04-21T17:43:15.875" v="43"/>
        <pc:sldMkLst>
          <pc:docMk/>
          <pc:sldMk cId="1282422766" sldId="341"/>
        </pc:sldMkLst>
      </pc:sldChg>
      <pc:sldChg chg="add del">
        <pc:chgData name="Vahid Heydari" userId="065589f3340e704f" providerId="LiveId" clId="{56DF6AC0-E372-4335-9FD6-8FE8650C51BE}" dt="2020-04-21T17:43:15.875" v="43"/>
        <pc:sldMkLst>
          <pc:docMk/>
          <pc:sldMk cId="3973784979" sldId="342"/>
        </pc:sldMkLst>
      </pc:sldChg>
      <pc:sldChg chg="del">
        <pc:chgData name="Vahid Heydari" userId="065589f3340e704f" providerId="LiveId" clId="{56DF6AC0-E372-4335-9FD6-8FE8650C51BE}" dt="2020-04-21T17:41:42.040" v="5" actId="2696"/>
        <pc:sldMkLst>
          <pc:docMk/>
          <pc:sldMk cId="2251424177" sldId="343"/>
        </pc:sldMkLst>
      </pc:sldChg>
      <pc:sldChg chg="add del">
        <pc:chgData name="Vahid Heydari" userId="065589f3340e704f" providerId="LiveId" clId="{56DF6AC0-E372-4335-9FD6-8FE8650C51BE}" dt="2020-04-21T17:43:15.875" v="43"/>
        <pc:sldMkLst>
          <pc:docMk/>
          <pc:sldMk cId="2725414408" sldId="344"/>
        </pc:sldMkLst>
      </pc:sldChg>
      <pc:sldChg chg="add del">
        <pc:chgData name="Vahid Heydari" userId="065589f3340e704f" providerId="LiveId" clId="{56DF6AC0-E372-4335-9FD6-8FE8650C51BE}" dt="2020-04-21T17:43:15.875" v="43"/>
        <pc:sldMkLst>
          <pc:docMk/>
          <pc:sldMk cId="3976317615" sldId="345"/>
        </pc:sldMkLst>
      </pc:sldChg>
      <pc:sldChg chg="add">
        <pc:chgData name="Vahid Heydari" userId="065589f3340e704f" providerId="LiveId" clId="{56DF6AC0-E372-4335-9FD6-8FE8650C51BE}" dt="2020-04-21T17:43:15.875" v="43"/>
        <pc:sldMkLst>
          <pc:docMk/>
          <pc:sldMk cId="1097190791" sldId="346"/>
        </pc:sldMkLst>
      </pc:sldChg>
      <pc:sldChg chg="addSp delSp modSp add del">
        <pc:chgData name="Vahid Heydari" userId="065589f3340e704f" providerId="LiveId" clId="{56DF6AC0-E372-4335-9FD6-8FE8650C51BE}" dt="2020-04-21T17:43:15.281" v="8" actId="2696"/>
        <pc:sldMkLst>
          <pc:docMk/>
          <pc:sldMk cId="1151949317" sldId="346"/>
        </pc:sldMkLst>
        <pc:spChg chg="mod">
          <ac:chgData name="Vahid Heydari" userId="065589f3340e704f" providerId="LiveId" clId="{56DF6AC0-E372-4335-9FD6-8FE8650C51BE}" dt="2020-04-21T17:41:21.229" v="1"/>
          <ac:spMkLst>
            <pc:docMk/>
            <pc:sldMk cId="1151949317" sldId="346"/>
            <ac:spMk id="2" creationId="{00000000-0000-0000-0000-000000000000}"/>
          </ac:spMkLst>
        </pc:spChg>
        <pc:spChg chg="del">
          <ac:chgData name="Vahid Heydari" userId="065589f3340e704f" providerId="LiveId" clId="{56DF6AC0-E372-4335-9FD6-8FE8650C51BE}" dt="2020-04-21T17:41:35.212" v="2" actId="478"/>
          <ac:spMkLst>
            <pc:docMk/>
            <pc:sldMk cId="1151949317" sldId="346"/>
            <ac:spMk id="3" creationId="{00000000-0000-0000-0000-000000000000}"/>
          </ac:spMkLst>
        </pc:spChg>
        <pc:spChg chg="add del mod">
          <ac:chgData name="Vahid Heydari" userId="065589f3340e704f" providerId="LiveId" clId="{56DF6AC0-E372-4335-9FD6-8FE8650C51BE}" dt="2020-04-21T17:41:37.074" v="3" actId="478"/>
          <ac:spMkLst>
            <pc:docMk/>
            <pc:sldMk cId="1151949317" sldId="346"/>
            <ac:spMk id="4" creationId="{49901F8B-AEAF-4A21-9B2A-3CC14F1C1E30}"/>
          </ac:spMkLst>
        </pc:spChg>
        <pc:spChg chg="add">
          <ac:chgData name="Vahid Heydari" userId="065589f3340e704f" providerId="LiveId" clId="{56DF6AC0-E372-4335-9FD6-8FE8650C51BE}" dt="2020-04-21T17:41:37.595" v="4"/>
          <ac:spMkLst>
            <pc:docMk/>
            <pc:sldMk cId="1151949317" sldId="346"/>
            <ac:spMk id="5" creationId="{3A4721C7-46FF-44EA-B81A-635CE81E2693}"/>
          </ac:spMkLst>
        </pc:spChg>
      </pc:sldChg>
      <pc:sldChg chg="add">
        <pc:chgData name="Vahid Heydari" userId="065589f3340e704f" providerId="LiveId" clId="{56DF6AC0-E372-4335-9FD6-8FE8650C51BE}" dt="2020-04-21T17:43:15.875" v="43"/>
        <pc:sldMkLst>
          <pc:docMk/>
          <pc:sldMk cId="1091577168" sldId="347"/>
        </pc:sldMkLst>
      </pc:sldChg>
      <pc:sldChg chg="add">
        <pc:chgData name="Vahid Heydari" userId="065589f3340e704f" providerId="LiveId" clId="{56DF6AC0-E372-4335-9FD6-8FE8650C51BE}" dt="2020-04-21T17:43:15.875" v="43"/>
        <pc:sldMkLst>
          <pc:docMk/>
          <pc:sldMk cId="3031739251" sldId="348"/>
        </pc:sldMkLst>
      </pc:sldChg>
      <pc:sldChg chg="add">
        <pc:chgData name="Vahid Heydari" userId="065589f3340e704f" providerId="LiveId" clId="{56DF6AC0-E372-4335-9FD6-8FE8650C51BE}" dt="2020-04-21T17:43:15.875" v="43"/>
        <pc:sldMkLst>
          <pc:docMk/>
          <pc:sldMk cId="1747207122" sldId="349"/>
        </pc:sldMkLst>
      </pc:sldChg>
      <pc:sldChg chg="add">
        <pc:chgData name="Vahid Heydari" userId="065589f3340e704f" providerId="LiveId" clId="{56DF6AC0-E372-4335-9FD6-8FE8650C51BE}" dt="2020-04-21T17:43:15.875" v="43"/>
        <pc:sldMkLst>
          <pc:docMk/>
          <pc:sldMk cId="1480173136" sldId="350"/>
        </pc:sldMkLst>
      </pc:sldChg>
      <pc:sldChg chg="add">
        <pc:chgData name="Vahid Heydari" userId="065589f3340e704f" providerId="LiveId" clId="{56DF6AC0-E372-4335-9FD6-8FE8650C51BE}" dt="2020-04-21T17:43:15.875" v="43"/>
        <pc:sldMkLst>
          <pc:docMk/>
          <pc:sldMk cId="3318688462" sldId="1600"/>
        </pc:sldMkLst>
      </pc:sldChg>
      <pc:sldChg chg="add">
        <pc:chgData name="Vahid Heydari" userId="065589f3340e704f" providerId="LiveId" clId="{56DF6AC0-E372-4335-9FD6-8FE8650C51BE}" dt="2020-04-21T17:43:15.875" v="43"/>
        <pc:sldMkLst>
          <pc:docMk/>
          <pc:sldMk cId="1151949317" sldId="1601"/>
        </pc:sldMkLst>
      </pc:sldChg>
      <pc:sldMasterChg chg="delSldLayout">
        <pc:chgData name="Vahid Heydari" userId="065589f3340e704f" providerId="LiveId" clId="{56DF6AC0-E372-4335-9FD6-8FE8650C51BE}" dt="2020-04-21T17:43:15.369" v="27" actId="2696"/>
        <pc:sldMasterMkLst>
          <pc:docMk/>
          <pc:sldMasterMk cId="0" sldId="2147483648"/>
        </pc:sldMasterMkLst>
        <pc:sldLayoutChg chg="del">
          <pc:chgData name="Vahid Heydari" userId="065589f3340e704f" providerId="LiveId" clId="{56DF6AC0-E372-4335-9FD6-8FE8650C51BE}" dt="2020-04-21T17:43:15.278" v="7" actId="2696"/>
          <pc:sldLayoutMkLst>
            <pc:docMk/>
            <pc:sldMasterMk cId="0" sldId="2147483648"/>
            <pc:sldLayoutMk cId="3863285538" sldId="2147483661"/>
          </pc:sldLayoutMkLst>
        </pc:sldLayoutChg>
        <pc:sldLayoutChg chg="del">
          <pc:chgData name="Vahid Heydari" userId="065589f3340e704f" providerId="LiveId" clId="{56DF6AC0-E372-4335-9FD6-8FE8650C51BE}" dt="2020-04-21T17:43:15.369" v="27" actId="2696"/>
          <pc:sldLayoutMkLst>
            <pc:docMk/>
            <pc:sldMasterMk cId="0" sldId="2147483648"/>
            <pc:sldLayoutMk cId="3451277878" sldId="2147483662"/>
          </pc:sldLayoutMkLst>
        </pc:sldLayoutChg>
        <pc:sldLayoutChg chg="del">
          <pc:chgData name="Vahid Heydari" userId="065589f3340e704f" providerId="LiveId" clId="{56DF6AC0-E372-4335-9FD6-8FE8650C51BE}" dt="2020-04-21T17:43:15.353" v="24" actId="2696"/>
          <pc:sldLayoutMkLst>
            <pc:docMk/>
            <pc:sldMasterMk cId="0" sldId="2147483648"/>
            <pc:sldLayoutMk cId="2260027322" sldId="2147483663"/>
          </pc:sldLayoutMkLst>
        </pc:sldLayoutChg>
      </pc:sldMasterChg>
    </pc:docChg>
  </pc:docChgLst>
  <pc:docChgLst>
    <pc:chgData name="Vahid Heydari" userId="065589f3340e704f" providerId="LiveId" clId="{12006612-8AA4-4EF9-987B-88B7ECE3E496}"/>
    <pc:docChg chg="modSld">
      <pc:chgData name="Vahid Heydari" userId="065589f3340e704f" providerId="LiveId" clId="{12006612-8AA4-4EF9-987B-88B7ECE3E496}" dt="2022-01-14T15:37:26.679" v="1" actId="20577"/>
      <pc:docMkLst>
        <pc:docMk/>
      </pc:docMkLst>
      <pc:sldChg chg="modSp mod">
        <pc:chgData name="Vahid Heydari" userId="065589f3340e704f" providerId="LiveId" clId="{12006612-8AA4-4EF9-987B-88B7ECE3E496}" dt="2022-01-14T15:37:26.679" v="1" actId="20577"/>
        <pc:sldMkLst>
          <pc:docMk/>
          <pc:sldMk cId="1661794514" sldId="309"/>
        </pc:sldMkLst>
        <pc:spChg chg="mod">
          <ac:chgData name="Vahid Heydari" userId="065589f3340e704f" providerId="LiveId" clId="{12006612-8AA4-4EF9-987B-88B7ECE3E496}" dt="2022-01-14T15:37:26.679" v="1" actId="20577"/>
          <ac:spMkLst>
            <pc:docMk/>
            <pc:sldMk cId="1661794514" sldId="309"/>
            <ac:spMk id="5122" creationId="{00000000-0000-0000-0000-000000000000}"/>
          </ac:spMkLst>
        </pc:spChg>
      </pc:sldChg>
    </pc:docChg>
  </pc:docChgLst>
  <pc:docChgLst>
    <pc:chgData name="Vahid Heydari" userId="065589f3340e704f" providerId="LiveId" clId="{A83B65BB-3112-D940-8DFD-1A4BC49784DD}"/>
    <pc:docChg chg="addSld modSld">
      <pc:chgData name="Vahid Heydari" userId="065589f3340e704f" providerId="LiveId" clId="{A83B65BB-3112-D940-8DFD-1A4BC49784DD}" dt="2020-04-08T10:44:00.842" v="0"/>
      <pc:docMkLst>
        <pc:docMk/>
      </pc:docMkLst>
      <pc:sldChg chg="add">
        <pc:chgData name="Vahid Heydari" userId="065589f3340e704f" providerId="LiveId" clId="{A83B65BB-3112-D940-8DFD-1A4BC49784DD}" dt="2020-04-08T10:44:00.842" v="0"/>
        <pc:sldMkLst>
          <pc:docMk/>
          <pc:sldMk cId="2086243202" sldId="326"/>
        </pc:sldMkLst>
      </pc:sldChg>
    </pc:docChg>
  </pc:docChgLst>
  <pc:docChgLst>
    <pc:chgData name="Vahid Heydari" userId="065589f3340e704f" providerId="LiveId" clId="{6B204DE7-D0F0-4299-9B39-6BB19AFA81D4}"/>
    <pc:docChg chg="modSld">
      <pc:chgData name="Vahid Heydari" userId="065589f3340e704f" providerId="LiveId" clId="{6B204DE7-D0F0-4299-9B39-6BB19AFA81D4}" dt="2019-11-15T01:52:00.586" v="27" actId="14100"/>
      <pc:docMkLst>
        <pc:docMk/>
      </pc:docMkLst>
      <pc:sldChg chg="modSp">
        <pc:chgData name="Vahid Heydari" userId="065589f3340e704f" providerId="LiveId" clId="{6B204DE7-D0F0-4299-9B39-6BB19AFA81D4}" dt="2019-11-15T01:40:16.416" v="0" actId="20577"/>
        <pc:sldMkLst>
          <pc:docMk/>
          <pc:sldMk cId="1661794514" sldId="309"/>
        </pc:sldMkLst>
        <pc:spChg chg="mod">
          <ac:chgData name="Vahid Heydari" userId="065589f3340e704f" providerId="LiveId" clId="{6B204DE7-D0F0-4299-9B39-6BB19AFA81D4}" dt="2019-11-15T01:40:16.416" v="0" actId="20577"/>
          <ac:spMkLst>
            <pc:docMk/>
            <pc:sldMk cId="1661794514" sldId="309"/>
            <ac:spMk id="5122" creationId="{00000000-0000-0000-0000-000000000000}"/>
          </ac:spMkLst>
        </pc:spChg>
      </pc:sldChg>
      <pc:sldChg chg="modNotesTx">
        <pc:chgData name="Vahid Heydari" userId="065589f3340e704f" providerId="LiveId" clId="{6B204DE7-D0F0-4299-9B39-6BB19AFA81D4}" dt="2019-11-15T01:49:36.497" v="26" actId="20577"/>
        <pc:sldMkLst>
          <pc:docMk/>
          <pc:sldMk cId="1302067442" sldId="323"/>
        </pc:sldMkLst>
      </pc:sldChg>
      <pc:sldChg chg="modSp">
        <pc:chgData name="Vahid Heydari" userId="065589f3340e704f" providerId="LiveId" clId="{6B204DE7-D0F0-4299-9B39-6BB19AFA81D4}" dt="2019-11-15T01:52:00.586" v="27" actId="14100"/>
        <pc:sldMkLst>
          <pc:docMk/>
          <pc:sldMk cId="1282422766" sldId="341"/>
        </pc:sldMkLst>
        <pc:spChg chg="mod">
          <ac:chgData name="Vahid Heydari" userId="065589f3340e704f" providerId="LiveId" clId="{6B204DE7-D0F0-4299-9B39-6BB19AFA81D4}" dt="2019-11-15T01:52:00.586" v="27" actId="14100"/>
          <ac:spMkLst>
            <pc:docMk/>
            <pc:sldMk cId="1282422766" sldId="341"/>
            <ac:spMk id="5" creationId="{00000000-0000-0000-0000-000000000000}"/>
          </ac:spMkLst>
        </pc:spChg>
      </pc:sldChg>
      <pc:sldChg chg="modSp">
        <pc:chgData name="Vahid Heydari" userId="065589f3340e704f" providerId="LiveId" clId="{6B204DE7-D0F0-4299-9B39-6BB19AFA81D4}" dt="2019-11-15T01:42:40.297" v="13" actId="14100"/>
        <pc:sldMkLst>
          <pc:docMk/>
          <pc:sldMk cId="2725414408" sldId="344"/>
        </pc:sldMkLst>
        <pc:spChg chg="mod">
          <ac:chgData name="Vahid Heydari" userId="065589f3340e704f" providerId="LiveId" clId="{6B204DE7-D0F0-4299-9B39-6BB19AFA81D4}" dt="2019-11-15T01:42:40.297" v="13" actId="14100"/>
          <ac:spMkLst>
            <pc:docMk/>
            <pc:sldMk cId="2725414408" sldId="344"/>
            <ac:spMk id="3" creationId="{00000000-0000-0000-0000-000000000000}"/>
          </ac:spMkLst>
        </pc:spChg>
        <pc:picChg chg="mod ord">
          <ac:chgData name="Vahid Heydari" userId="065589f3340e704f" providerId="LiveId" clId="{6B204DE7-D0F0-4299-9B39-6BB19AFA81D4}" dt="2019-11-15T01:42:03.081" v="4" actId="167"/>
          <ac:picMkLst>
            <pc:docMk/>
            <pc:sldMk cId="2725414408" sldId="344"/>
            <ac:picMk id="4" creationId="{00000000-0000-0000-0000-000000000000}"/>
          </ac:picMkLst>
        </pc:picChg>
      </pc:sldChg>
    </pc:docChg>
  </pc:docChgLst>
  <pc:docChgLst>
    <pc:chgData name="Vahid Heydari" userId="065589f3340e704f" providerId="LiveId" clId="{D5382067-888A-43D0-AF62-157204BB94E2}"/>
    <pc:docChg chg="modSld">
      <pc:chgData name="Vahid Heydari" userId="065589f3340e704f" providerId="LiveId" clId="{D5382067-888A-43D0-AF62-157204BB94E2}" dt="2019-11-14T21:00:32.215" v="0" actId="14100"/>
      <pc:docMkLst>
        <pc:docMk/>
      </pc:docMkLst>
      <pc:sldChg chg="modSp">
        <pc:chgData name="Vahid Heydari" userId="065589f3340e704f" providerId="LiveId" clId="{D5382067-888A-43D0-AF62-157204BB94E2}" dt="2019-11-14T21:00:32.215" v="0" actId="14100"/>
        <pc:sldMkLst>
          <pc:docMk/>
          <pc:sldMk cId="2725414408" sldId="344"/>
        </pc:sldMkLst>
        <pc:picChg chg="mod">
          <ac:chgData name="Vahid Heydari" userId="065589f3340e704f" providerId="LiveId" clId="{D5382067-888A-43D0-AF62-157204BB94E2}" dt="2019-11-14T21:00:32.215" v="0" actId="14100"/>
          <ac:picMkLst>
            <pc:docMk/>
            <pc:sldMk cId="2725414408" sldId="344"/>
            <ac:picMk id="4" creationId="{00000000-0000-0000-0000-00000000000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2946" name="Rectangle 1026"/>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82947" name="Rectangle 1027"/>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r">
              <a:defRPr sz="1200"/>
            </a:lvl1pPr>
          </a:lstStyle>
          <a:p>
            <a:endParaRPr lang="en-US" altLang="en-US"/>
          </a:p>
        </p:txBody>
      </p:sp>
      <p:sp>
        <p:nvSpPr>
          <p:cNvPr id="82948" name="Rectangle 1028"/>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82949" name="Rectangle 1029"/>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lgn="r">
              <a:defRPr sz="1200"/>
            </a:lvl1pPr>
          </a:lstStyle>
          <a:p>
            <a:fld id="{D1A35E30-0D53-FB4C-940F-0C0B0AA2B642}" type="slidenum">
              <a:rPr lang="en-US" altLang="en-US"/>
              <a:pPr/>
              <a:t>‹#›</a:t>
            </a:fld>
            <a:endParaRPr lang="en-US" altLang="en-US"/>
          </a:p>
        </p:txBody>
      </p:sp>
    </p:spTree>
    <p:extLst>
      <p:ext uri="{BB962C8B-B14F-4D97-AF65-F5344CB8AC3E}">
        <p14:creationId xmlns:p14="http://schemas.microsoft.com/office/powerpoint/2010/main" val="166892425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14339" name="Rectangle 3"/>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r">
              <a:defRPr sz="1200"/>
            </a:lvl1pPr>
          </a:lstStyle>
          <a:p>
            <a:endParaRPr lang="en-US" altLang="en-US"/>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14341"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4342" name="Rectangle 6"/>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14343" name="Rectangle 7"/>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lgn="r">
              <a:defRPr sz="1200"/>
            </a:lvl1pPr>
          </a:lstStyle>
          <a:p>
            <a:fld id="{F3BFB270-0373-9A4D-A278-35C302F791E2}" type="slidenum">
              <a:rPr lang="en-US" altLang="en-US"/>
              <a:pPr/>
              <a:t>‹#›</a:t>
            </a:fld>
            <a:endParaRPr lang="en-US" altLang="en-US"/>
          </a:p>
        </p:txBody>
      </p:sp>
    </p:spTree>
    <p:extLst>
      <p:ext uri="{BB962C8B-B14F-4D97-AF65-F5344CB8AC3E}">
        <p14:creationId xmlns:p14="http://schemas.microsoft.com/office/powerpoint/2010/main" val="175583041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3204CD6-8BD3-4692-A4F1-DF486C909624}"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p:cNvSpPr>
            <a:spLocks noGrp="1" noRot="1" noChangeAspect="1" noChangeArrowheads="1" noTextEdit="1"/>
          </p:cNvSpPr>
          <p:nvPr>
            <p:ph type="sldImg"/>
          </p:nvPr>
        </p:nvSpPr>
        <p:spPr>
          <a:ln/>
        </p:spPr>
      </p:sp>
      <p:sp>
        <p:nvSpPr>
          <p:cNvPr id="61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594694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16</a:t>
            </a:fld>
            <a:endParaRPr lang="en-US" altLang="en-US"/>
          </a:p>
        </p:txBody>
      </p:sp>
    </p:spTree>
    <p:extLst>
      <p:ext uri="{BB962C8B-B14F-4D97-AF65-F5344CB8AC3E}">
        <p14:creationId xmlns:p14="http://schemas.microsoft.com/office/powerpoint/2010/main" val="3418383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should have a plan to monitor vulnerabilities and installing new patches.</a:t>
            </a:r>
          </a:p>
          <a:p>
            <a:r>
              <a:rPr lang="en-US" dirty="0"/>
              <a:t>Figure out when there’s going to be a patch and monitor releases, install them all and monitor systems to make sure that it works.</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17</a:t>
            </a:fld>
            <a:endParaRPr lang="en-US" altLang="en-US"/>
          </a:p>
        </p:txBody>
      </p:sp>
    </p:spTree>
    <p:extLst>
      <p:ext uri="{BB962C8B-B14F-4D97-AF65-F5344CB8AC3E}">
        <p14:creationId xmlns:p14="http://schemas.microsoft.com/office/powerpoint/2010/main" val="28119521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 it possible to have both happen at the same time?</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19</a:t>
            </a:fld>
            <a:endParaRPr lang="en-US" altLang="en-US"/>
          </a:p>
        </p:txBody>
      </p:sp>
    </p:spTree>
    <p:extLst>
      <p:ext uri="{BB962C8B-B14F-4D97-AF65-F5344CB8AC3E}">
        <p14:creationId xmlns:p14="http://schemas.microsoft.com/office/powerpoint/2010/main" val="911049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Lock should be designed so that power is needed to lock it (power outage = unlock)</a:t>
            </a:r>
          </a:p>
          <a:p>
            <a:r>
              <a:rPr lang="en-US" dirty="0"/>
              <a:t>If there is a power outage, it gets to be locked</a:t>
            </a:r>
          </a:p>
          <a:p>
            <a:r>
              <a:rPr lang="en-US" dirty="0"/>
              <a:t>You need to find a way to have both of them (people who are inside can get out, but people outside can’t get in, which is both fail safe and fail secure)</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20</a:t>
            </a:fld>
            <a:endParaRPr lang="en-US" altLang="en-US"/>
          </a:p>
        </p:txBody>
      </p:sp>
    </p:spTree>
    <p:extLst>
      <p:ext uri="{BB962C8B-B14F-4D97-AF65-F5344CB8AC3E}">
        <p14:creationId xmlns:p14="http://schemas.microsoft.com/office/powerpoint/2010/main" val="34179894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Multiple layers of security instead of just one</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21</a:t>
            </a:fld>
            <a:endParaRPr lang="en-US" altLang="en-US"/>
          </a:p>
        </p:txBody>
      </p:sp>
    </p:spTree>
    <p:extLst>
      <p:ext uri="{BB962C8B-B14F-4D97-AF65-F5344CB8AC3E}">
        <p14:creationId xmlns:p14="http://schemas.microsoft.com/office/powerpoint/2010/main" val="25516121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File and data – encryption</a:t>
            </a:r>
          </a:p>
          <a:p>
            <a:r>
              <a:rPr lang="en-US" dirty="0"/>
              <a:t>Application – secure programing/applications</a:t>
            </a:r>
          </a:p>
          <a:p>
            <a:r>
              <a:rPr lang="en-US" dirty="0"/>
              <a:t>Platform – operating system (antiviruses, patches, automatic updates)</a:t>
            </a:r>
          </a:p>
          <a:p>
            <a:r>
              <a:rPr lang="en-US" dirty="0"/>
              <a:t>Network – firewalls, intrusion detection</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22</a:t>
            </a:fld>
            <a:endParaRPr lang="en-US" altLang="en-US"/>
          </a:p>
        </p:txBody>
      </p:sp>
    </p:spTree>
    <p:extLst>
      <p:ext uri="{BB962C8B-B14F-4D97-AF65-F5344CB8AC3E}">
        <p14:creationId xmlns:p14="http://schemas.microsoft.com/office/powerpoint/2010/main" val="3601182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Never consider any security tool as 100% secure</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23</a:t>
            </a:fld>
            <a:endParaRPr lang="en-US" altLang="en-US"/>
          </a:p>
        </p:txBody>
      </p:sp>
    </p:spTree>
    <p:extLst>
      <p:ext uri="{BB962C8B-B14F-4D97-AF65-F5344CB8AC3E}">
        <p14:creationId xmlns:p14="http://schemas.microsoft.com/office/powerpoint/2010/main" val="30453250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24</a:t>
            </a:fld>
            <a:endParaRPr lang="en-US" altLang="en-US"/>
          </a:p>
        </p:txBody>
      </p:sp>
    </p:spTree>
    <p:extLst>
      <p:ext uri="{BB962C8B-B14F-4D97-AF65-F5344CB8AC3E}">
        <p14:creationId xmlns:p14="http://schemas.microsoft.com/office/powerpoint/2010/main" val="6739389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Moat – prevents others from coming close to the building (data)</a:t>
            </a:r>
          </a:p>
          <a:p>
            <a:r>
              <a:rPr lang="en-US" dirty="0"/>
              <a:t>Limited entry points – closing unnecessary ports/minimum ports</a:t>
            </a:r>
          </a:p>
          <a:p>
            <a:r>
              <a:rPr lang="en-US" dirty="0"/>
              <a:t>Multiple parts – virtual machines is good, you can easily recover snapshot (better than current operating systems), you can open it inside a virtual machine and recover things</a:t>
            </a:r>
          </a:p>
        </p:txBody>
      </p:sp>
      <p:sp>
        <p:nvSpPr>
          <p:cNvPr id="4" name="Slide Number Placeholder 3"/>
          <p:cNvSpPr>
            <a:spLocks noGrp="1"/>
          </p:cNvSpPr>
          <p:nvPr>
            <p:ph type="sldNum" sz="quarter" idx="10"/>
          </p:nvPr>
        </p:nvSpPr>
        <p:spPr/>
        <p:txBody>
          <a:bodyPr/>
          <a:lstStyle/>
          <a:p>
            <a:fld id="{F3BFB270-0373-9A4D-A278-35C302F791E2}" type="slidenum">
              <a:rPr lang="en-US" altLang="en-US" smtClean="0"/>
              <a:pPr/>
              <a:t>25</a:t>
            </a:fld>
            <a:endParaRPr lang="en-US" altLang="en-US"/>
          </a:p>
        </p:txBody>
      </p:sp>
    </p:spTree>
    <p:extLst>
      <p:ext uri="{BB962C8B-B14F-4D97-AF65-F5344CB8AC3E}">
        <p14:creationId xmlns:p14="http://schemas.microsoft.com/office/powerpoint/2010/main" val="8603176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 Do you really need Bluetooth on your OS?</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26</a:t>
            </a:fld>
            <a:endParaRPr lang="en-US" altLang="en-US"/>
          </a:p>
        </p:txBody>
      </p:sp>
    </p:spTree>
    <p:extLst>
      <p:ext uri="{BB962C8B-B14F-4D97-AF65-F5344CB8AC3E}">
        <p14:creationId xmlns:p14="http://schemas.microsoft.com/office/powerpoint/2010/main" val="2921593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our company has a webserver and there’s a DOS attack, the consequence is that the webpage isn’t available = lose money because we can’t sell anything on the website. Then, we need to calculate the probability of an attack happening?</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5</a:t>
            </a:fld>
            <a:endParaRPr lang="en-US" altLang="en-US"/>
          </a:p>
        </p:txBody>
      </p:sp>
    </p:spTree>
    <p:extLst>
      <p:ext uri="{BB962C8B-B14F-4D97-AF65-F5344CB8AC3E}">
        <p14:creationId xmlns:p14="http://schemas.microsoft.com/office/powerpoint/2010/main" val="28164997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Don’t put all of your code in one function, use multiple function – easier to test, can help divide the problem and work on certain parts</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27</a:t>
            </a:fld>
            <a:endParaRPr lang="en-US" altLang="en-US"/>
          </a:p>
        </p:txBody>
      </p:sp>
    </p:spTree>
    <p:extLst>
      <p:ext uri="{BB962C8B-B14F-4D97-AF65-F5344CB8AC3E}">
        <p14:creationId xmlns:p14="http://schemas.microsoft.com/office/powerpoint/2010/main" val="27843269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open source (everyone can review code and give feedback), which is why Linux better than Microsoft operating systems, which is why it’s secure (everyone can participate to help improve it)</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28</a:t>
            </a:fld>
            <a:endParaRPr lang="en-US" altLang="en-US"/>
          </a:p>
        </p:txBody>
      </p:sp>
    </p:spTree>
    <p:extLst>
      <p:ext uri="{BB962C8B-B14F-4D97-AF65-F5344CB8AC3E}">
        <p14:creationId xmlns:p14="http://schemas.microsoft.com/office/powerpoint/2010/main" val="27746132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it as simple as possible, great in improving security</a:t>
            </a:r>
          </a:p>
          <a:p>
            <a:r>
              <a:rPr lang="en-US" dirty="0"/>
              <a:t>Increasing complexity -&gt; decreases security</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29</a:t>
            </a:fld>
            <a:endParaRPr lang="en-US" altLang="en-US"/>
          </a:p>
        </p:txBody>
      </p:sp>
    </p:spTree>
    <p:extLst>
      <p:ext uri="{BB962C8B-B14F-4D97-AF65-F5344CB8AC3E}">
        <p14:creationId xmlns:p14="http://schemas.microsoft.com/office/powerpoint/2010/main" val="7302274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through the standards (how users want that to behave) and use it the same way</a:t>
            </a:r>
          </a:p>
          <a:p>
            <a:r>
              <a:rPr lang="en-US" dirty="0"/>
              <a:t>Make it very similar to other login pages so users can work with it easily</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30</a:t>
            </a:fld>
            <a:endParaRPr lang="en-US" altLang="en-US"/>
          </a:p>
        </p:txBody>
      </p:sp>
    </p:spTree>
    <p:extLst>
      <p:ext uri="{BB962C8B-B14F-4D97-AF65-F5344CB8AC3E}">
        <p14:creationId xmlns:p14="http://schemas.microsoft.com/office/powerpoint/2010/main" val="29615808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Multiple domains – if one is compromised, protects others</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31</a:t>
            </a:fld>
            <a:endParaRPr lang="en-US" altLang="en-US"/>
          </a:p>
        </p:txBody>
      </p:sp>
    </p:spTree>
    <p:extLst>
      <p:ext uri="{BB962C8B-B14F-4D97-AF65-F5344CB8AC3E}">
        <p14:creationId xmlns:p14="http://schemas.microsoft.com/office/powerpoint/2010/main" val="21830358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3BFB270-0373-9A4D-A278-35C302F791E2}" type="slidenum">
              <a:rPr lang="en-US" altLang="en-US" smtClean="0"/>
              <a:pPr/>
              <a:t>32</a:t>
            </a:fld>
            <a:endParaRPr lang="en-US" altLang="en-US"/>
          </a:p>
        </p:txBody>
      </p:sp>
    </p:spTree>
    <p:extLst>
      <p:ext uri="{BB962C8B-B14F-4D97-AF65-F5344CB8AC3E}">
        <p14:creationId xmlns:p14="http://schemas.microsoft.com/office/powerpoint/2010/main" val="8351228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we use multiple processes on operating systems</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33</a:t>
            </a:fld>
            <a:endParaRPr lang="en-US" altLang="en-US"/>
          </a:p>
        </p:txBody>
      </p:sp>
    </p:spTree>
    <p:extLst>
      <p:ext uri="{BB962C8B-B14F-4D97-AF65-F5344CB8AC3E}">
        <p14:creationId xmlns:p14="http://schemas.microsoft.com/office/powerpoint/2010/main" val="29413355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Tradeoff:</a:t>
            </a:r>
            <a:r>
              <a:rPr lang="en-US" baseline="0" dirty="0"/>
              <a:t> If a doctor could see two patients at the same time, more patients could be taken care of. The financial gains for the doctors and the hospital could be larger. However, a mistake when the doctor is dealing with two patients (mixing of reports or medication) could have serious if not lethal consequences.</a:t>
            </a:r>
            <a:endParaRPr lang="en-US" dirty="0"/>
          </a:p>
        </p:txBody>
      </p:sp>
      <p:sp>
        <p:nvSpPr>
          <p:cNvPr id="4" name="Slide Number Placeholder 3"/>
          <p:cNvSpPr>
            <a:spLocks noGrp="1"/>
          </p:cNvSpPr>
          <p:nvPr>
            <p:ph type="sldNum" sz="quarter" idx="10"/>
          </p:nvPr>
        </p:nvSpPr>
        <p:spPr/>
        <p:txBody>
          <a:bodyPr/>
          <a:lstStyle/>
          <a:p>
            <a:fld id="{F3BFB270-0373-9A4D-A278-35C302F791E2}" type="slidenum">
              <a:rPr lang="en-US" altLang="en-US" smtClean="0"/>
              <a:pPr/>
              <a:t>34</a:t>
            </a:fld>
            <a:endParaRPr lang="en-US" altLang="en-US"/>
          </a:p>
        </p:txBody>
      </p:sp>
    </p:spTree>
    <p:extLst>
      <p:ext uri="{BB962C8B-B14F-4D97-AF65-F5344CB8AC3E}">
        <p14:creationId xmlns:p14="http://schemas.microsoft.com/office/powerpoint/2010/main" val="25236635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Very popular in object oriented design programming</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35</a:t>
            </a:fld>
            <a:endParaRPr lang="en-US" altLang="en-US"/>
          </a:p>
        </p:txBody>
      </p:sp>
    </p:spTree>
    <p:extLst>
      <p:ext uri="{BB962C8B-B14F-4D97-AF65-F5344CB8AC3E}">
        <p14:creationId xmlns:p14="http://schemas.microsoft.com/office/powerpoint/2010/main" val="33491167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cannot directly change the value of height, we have to use the function to do so</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36</a:t>
            </a:fld>
            <a:endParaRPr lang="en-US" altLang="en-US"/>
          </a:p>
        </p:txBody>
      </p:sp>
    </p:spTree>
    <p:extLst>
      <p:ext uri="{BB962C8B-B14F-4D97-AF65-F5344CB8AC3E}">
        <p14:creationId xmlns:p14="http://schemas.microsoft.com/office/powerpoint/2010/main" val="468940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Arial" charset="0"/>
                <a:ea typeface="+mn-ea"/>
                <a:cs typeface="+mn-cs"/>
              </a:rPr>
              <a:t>So what does it mean to manage and assess risk? </a:t>
            </a:r>
          </a:p>
          <a:p>
            <a:pPr marL="171450" indent="-171450">
              <a:buFont typeface="Arial" panose="020B0604020202020204" pitchFamily="34" charset="0"/>
              <a:buChar char="•"/>
            </a:pPr>
            <a:r>
              <a:rPr lang="en-US" sz="1200" kern="1200" dirty="0">
                <a:solidFill>
                  <a:schemeClr val="tx1"/>
                </a:solidFill>
                <a:effectLst/>
                <a:latin typeface="Arial" charset="0"/>
                <a:ea typeface="+mn-ea"/>
                <a:cs typeface="+mn-cs"/>
              </a:rPr>
              <a:t>Right now this would suffice as our description of what risk management is. We just need a general description for now, and we will refine this as we go through time. </a:t>
            </a:r>
          </a:p>
          <a:p>
            <a:pPr marL="171450" indent="-171450">
              <a:buFont typeface="Arial" panose="020B0604020202020204" pitchFamily="34" charset="0"/>
              <a:buChar char="•"/>
            </a:pPr>
            <a:r>
              <a:rPr lang="en-US" sz="1200" kern="1200" dirty="0">
                <a:solidFill>
                  <a:schemeClr val="tx1"/>
                </a:solidFill>
                <a:effectLst/>
                <a:latin typeface="Arial" charset="0"/>
                <a:ea typeface="+mn-ea"/>
                <a:cs typeface="+mn-cs"/>
              </a:rPr>
              <a:t>So we can describe right now risk management as a formal process used to continuously identify, analyze, and adjudicate events that, if they occur, have unwanted impacts on a system’s ability to achieve its outcome objectives. </a:t>
            </a:r>
          </a:p>
          <a:p>
            <a:pPr marL="171450" indent="-171450">
              <a:buFont typeface="Arial" panose="020B0604020202020204" pitchFamily="34" charset="0"/>
              <a:buChar char="•"/>
            </a:pPr>
            <a:r>
              <a:rPr lang="en-US" sz="1200" kern="1200" dirty="0">
                <a:solidFill>
                  <a:schemeClr val="tx1"/>
                </a:solidFill>
                <a:effectLst/>
                <a:latin typeface="Arial" charset="0"/>
                <a:ea typeface="+mn-ea"/>
                <a:cs typeface="+mn-cs"/>
              </a:rPr>
              <a:t>We will try to split this description into several things. </a:t>
            </a:r>
            <a:endParaRPr lang="en-US" dirty="0"/>
          </a:p>
          <a:p>
            <a:endParaRPr lang="en-US" dirty="0"/>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6</a:t>
            </a:fld>
            <a:endParaRPr lang="en-US" altLang="en-US"/>
          </a:p>
        </p:txBody>
      </p:sp>
    </p:spTree>
    <p:extLst>
      <p:ext uri="{BB962C8B-B14F-4D97-AF65-F5344CB8AC3E}">
        <p14:creationId xmlns:p14="http://schemas.microsoft.com/office/powerpoint/2010/main" val="32699375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What could  happen  if the medications were not</a:t>
            </a:r>
            <a:r>
              <a:rPr lang="en-US" baseline="0" dirty="0"/>
              <a:t> encapsulated?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A nurse could pick the wrong medication for a patient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A malicious person could swap medications, change doses, etc.</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Note that there is still the “insider” risk; that is, there may be malicious intentions with authorized people.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F3BFB270-0373-9A4D-A278-35C302F791E2}" type="slidenum">
              <a:rPr lang="en-US" altLang="en-US" smtClean="0"/>
              <a:pPr/>
              <a:t>37</a:t>
            </a:fld>
            <a:endParaRPr lang="en-US" altLang="en-US"/>
          </a:p>
        </p:txBody>
      </p:sp>
    </p:spTree>
    <p:extLst>
      <p:ext uri="{BB962C8B-B14F-4D97-AF65-F5344CB8AC3E}">
        <p14:creationId xmlns:p14="http://schemas.microsoft.com/office/powerpoint/2010/main" val="41842780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having all security principles, all costly, why we have risk management and assessment (consider consequence and probability, what kind of mediation do we need to have? What cost?)</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38</a:t>
            </a:fld>
            <a:endParaRPr lang="en-US" altLang="en-US"/>
          </a:p>
        </p:txBody>
      </p:sp>
    </p:spTree>
    <p:extLst>
      <p:ext uri="{BB962C8B-B14F-4D97-AF65-F5344CB8AC3E}">
        <p14:creationId xmlns:p14="http://schemas.microsoft.com/office/powerpoint/2010/main" val="7125626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39</a:t>
            </a:fld>
            <a:endParaRPr lang="en-US" altLang="en-US"/>
          </a:p>
        </p:txBody>
      </p:sp>
    </p:spTree>
    <p:extLst>
      <p:ext uri="{BB962C8B-B14F-4D97-AF65-F5344CB8AC3E}">
        <p14:creationId xmlns:p14="http://schemas.microsoft.com/office/powerpoint/2010/main" val="5242256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Arial" charset="0"/>
                <a:ea typeface="+mn-ea"/>
                <a:cs typeface="+mn-cs"/>
              </a:rPr>
              <a:t>One of the objectives, when we're trying to manage risk is early and continuous identification, management and resolution of risks.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Arial" charset="0"/>
                <a:ea typeface="+mn-ea"/>
                <a:cs typeface="+mn-cs"/>
              </a:rPr>
              <a:t>And what would be our constraints, such that engineering a system is accomplished within what we earlier said about the project: Within cost, within schedule, and within quality or performance requirements. </a:t>
            </a:r>
          </a:p>
          <a:p>
            <a:endParaRPr lang="en-US" dirty="0"/>
          </a:p>
          <a:p>
            <a:endParaRPr lang="en-US" dirty="0"/>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7</a:t>
            </a:fld>
            <a:endParaRPr lang="en-US" altLang="en-US"/>
          </a:p>
        </p:txBody>
      </p:sp>
    </p:spTree>
    <p:extLst>
      <p:ext uri="{BB962C8B-B14F-4D97-AF65-F5344CB8AC3E}">
        <p14:creationId xmlns:p14="http://schemas.microsoft.com/office/powerpoint/2010/main" val="372155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 Where should we use the security tools? Where should we pay and how much?</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8</a:t>
            </a:fld>
            <a:endParaRPr lang="en-US" altLang="en-US"/>
          </a:p>
        </p:txBody>
      </p:sp>
    </p:spTree>
    <p:extLst>
      <p:ext uri="{BB962C8B-B14F-4D97-AF65-F5344CB8AC3E}">
        <p14:creationId xmlns:p14="http://schemas.microsoft.com/office/powerpoint/2010/main" val="2507514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Where are critical processes [that we need to protect]</a:t>
            </a:r>
          </a:p>
          <a:p>
            <a:pPr marL="228600" indent="-228600">
              <a:buAutoNum type="arabicPeriod"/>
            </a:pPr>
            <a:r>
              <a:rPr lang="en-US" dirty="0"/>
              <a:t>For ex. Attackers may be able to penetrate customer database</a:t>
            </a:r>
          </a:p>
          <a:p>
            <a:pPr marL="228600" indent="-228600">
              <a:buAutoNum type="arabicPeriod"/>
            </a:pPr>
            <a:r>
              <a:rPr lang="en-US" dirty="0"/>
              <a:t>How likely is it for attackers to have access to customer data based on security solutions + how it can affect us, like cost and all</a:t>
            </a:r>
          </a:p>
          <a:p>
            <a:pPr marL="228600" indent="-228600">
              <a:buAutoNum type="arabicPeriod"/>
            </a:pPr>
            <a:r>
              <a:rPr lang="en-US" dirty="0"/>
              <a:t>Do we have authentication set up? Do we have certain security measures? Etc.</a:t>
            </a:r>
          </a:p>
          <a:p>
            <a:pPr marL="228600" indent="-228600">
              <a:buAutoNum type="arabicPeriod"/>
            </a:pPr>
            <a:r>
              <a:rPr lang="en-US" dirty="0"/>
              <a:t>Is the security we have enough? Do we need something more secure?</a:t>
            </a:r>
          </a:p>
          <a:p>
            <a:pPr marL="228600" indent="-228600">
              <a:buAutoNum type="arabicPeriod"/>
            </a:pPr>
            <a:r>
              <a:rPr lang="en-US" dirty="0"/>
              <a:t>If we install it on a high-speed device, do we need to add more? Is the device enough?</a:t>
            </a:r>
          </a:p>
          <a:p>
            <a:pPr marL="228600" indent="-228600">
              <a:buAutoNum type="arabicPeriod"/>
            </a:pPr>
            <a:r>
              <a:rPr lang="en-US" dirty="0"/>
              <a:t>Talk to the decision makers of the company and explain findings, this is the cost and they need to decide</a:t>
            </a:r>
          </a:p>
          <a:p>
            <a:pPr marL="228600" indent="-228600">
              <a:buAutoNum type="arabicPeriod"/>
            </a:pPr>
            <a:r>
              <a:rPr lang="en-US" dirty="0"/>
              <a:t>Continue this process (cannot just do something and then it’s done), continuously monitor and create reports on what’s happening on the systems (not one time), need a group in the company dedicated to this because new threats come up daily</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11</a:t>
            </a:fld>
            <a:endParaRPr lang="en-US" altLang="en-US"/>
          </a:p>
        </p:txBody>
      </p:sp>
    </p:spTree>
    <p:extLst>
      <p:ext uri="{BB962C8B-B14F-4D97-AF65-F5344CB8AC3E}">
        <p14:creationId xmlns:p14="http://schemas.microsoft.com/office/powerpoint/2010/main" val="5179965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0-day vulnerability (discovery)</a:t>
            </a:r>
          </a:p>
          <a:p>
            <a:r>
              <a:rPr lang="en-US" dirty="0"/>
              <a:t>Exploit for that (someone created it and now It can be used to infiltrate system due to vulnerability)</a:t>
            </a:r>
          </a:p>
          <a:p>
            <a:r>
              <a:rPr lang="en-US" dirty="0"/>
              <a:t>Time between exploit and disclosure (company finds out about vulnerability due to a good guy or someone found it and reported it)</a:t>
            </a:r>
          </a:p>
          <a:p>
            <a:r>
              <a:rPr lang="en-US" dirty="0"/>
              <a:t>It takes time for the company to create the patch</a:t>
            </a:r>
          </a:p>
          <a:p>
            <a:r>
              <a:rPr lang="en-US" dirty="0"/>
              <a:t>Then for users to install the patch</a:t>
            </a:r>
          </a:p>
          <a:p>
            <a:endParaRPr lang="en-US" dirty="0"/>
          </a:p>
          <a:p>
            <a:r>
              <a:rPr lang="en-US" dirty="0"/>
              <a:t>The greatest vulnerability is the window of exposure (nothing to prevent infiltration until patch) </a:t>
            </a:r>
            <a:r>
              <a:rPr lang="en-US" b="1" dirty="0"/>
              <a:t>from the time when the first exploit is created to the time the patch is installed</a:t>
            </a:r>
            <a:r>
              <a:rPr lang="en-US" b="0" dirty="0"/>
              <a:t> (the picture is misleading)</a:t>
            </a:r>
            <a:endParaRPr lang="en-US" b="1" dirty="0"/>
          </a:p>
          <a:p>
            <a:endParaRPr lang="en-US" dirty="0"/>
          </a:p>
          <a:p>
            <a:r>
              <a:rPr lang="en-US" dirty="0"/>
              <a:t>Takes 3-5 years from discovery that we could have a patch for it (attackers won’t disclose them to the company)</a:t>
            </a:r>
          </a:p>
          <a:p>
            <a:r>
              <a:rPr lang="en-US" dirty="0"/>
              <a:t>No exposure at discovery b/c the exploit hasn’t been made yet</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13</a:t>
            </a:fld>
            <a:endParaRPr lang="en-US" altLang="en-US"/>
          </a:p>
        </p:txBody>
      </p:sp>
    </p:spTree>
    <p:extLst>
      <p:ext uri="{BB962C8B-B14F-4D97-AF65-F5344CB8AC3E}">
        <p14:creationId xmlns:p14="http://schemas.microsoft.com/office/powerpoint/2010/main" val="3865354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company publish a patch, they’ll say what was wrong that warrants the patch</a:t>
            </a:r>
          </a:p>
          <a:p>
            <a:r>
              <a:rPr lang="en-US" dirty="0"/>
              <a:t>Installing patches on users take time (many won’t be aware) and use the well-known vulnerabilities told through those patch descriptions</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14</a:t>
            </a:fld>
            <a:endParaRPr lang="en-US" altLang="en-US"/>
          </a:p>
        </p:txBody>
      </p:sp>
    </p:spTree>
    <p:extLst>
      <p:ext uri="{BB962C8B-B14F-4D97-AF65-F5344CB8AC3E}">
        <p14:creationId xmlns:p14="http://schemas.microsoft.com/office/powerpoint/2010/main" val="20634933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Should they stop making another version or release a patch for the previous version?</a:t>
            </a:r>
          </a:p>
          <a:p>
            <a:r>
              <a:rPr lang="en-US" dirty="0"/>
              <a:t>Many companies don’t have a patch (don’t have capabilities)</a:t>
            </a:r>
          </a:p>
          <a:p>
            <a:r>
              <a:rPr lang="en-US" dirty="0"/>
              <a:t>Should they ignore older operating systems (but they’re in use in several important places)?</a:t>
            </a:r>
          </a:p>
        </p:txBody>
      </p:sp>
      <p:sp>
        <p:nvSpPr>
          <p:cNvPr id="4" name="Slide Number Placeholder 3"/>
          <p:cNvSpPr>
            <a:spLocks noGrp="1"/>
          </p:cNvSpPr>
          <p:nvPr>
            <p:ph type="sldNum" sz="quarter" idx="5"/>
          </p:nvPr>
        </p:nvSpPr>
        <p:spPr/>
        <p:txBody>
          <a:bodyPr/>
          <a:lstStyle/>
          <a:p>
            <a:fld id="{F3BFB270-0373-9A4D-A278-35C302F791E2}" type="slidenum">
              <a:rPr lang="en-US" altLang="en-US" smtClean="0"/>
              <a:pPr/>
              <a:t>15</a:t>
            </a:fld>
            <a:endParaRPr lang="en-US" altLang="en-US"/>
          </a:p>
        </p:txBody>
      </p:sp>
    </p:spTree>
    <p:extLst>
      <p:ext uri="{BB962C8B-B14F-4D97-AF65-F5344CB8AC3E}">
        <p14:creationId xmlns:p14="http://schemas.microsoft.com/office/powerpoint/2010/main" val="3055597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A093F3C3-6165-9C4D-B9A6-BC2D67D28D12}" type="slidenum">
              <a:rPr lang="en-US" altLang="en-US"/>
              <a:pPr/>
              <a:t>‹#›</a:t>
            </a:fld>
            <a:endParaRPr lang="en-US" altLang="en-US"/>
          </a:p>
        </p:txBody>
      </p:sp>
    </p:spTree>
    <p:extLst>
      <p:ext uri="{BB962C8B-B14F-4D97-AF65-F5344CB8AC3E}">
        <p14:creationId xmlns:p14="http://schemas.microsoft.com/office/powerpoint/2010/main" val="19042621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9A07B331-2998-3D40-AD31-5DC517D03855}" type="slidenum">
              <a:rPr lang="en-US" altLang="en-US"/>
              <a:pPr/>
              <a:t>‹#›</a:t>
            </a:fld>
            <a:endParaRPr lang="en-US" altLang="en-US"/>
          </a:p>
        </p:txBody>
      </p:sp>
    </p:spTree>
    <p:extLst>
      <p:ext uri="{BB962C8B-B14F-4D97-AF65-F5344CB8AC3E}">
        <p14:creationId xmlns:p14="http://schemas.microsoft.com/office/powerpoint/2010/main" val="2509383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922AEB12-BA3C-2E46-9ED1-ECAE1F55188A}" type="slidenum">
              <a:rPr lang="en-US" altLang="en-US"/>
              <a:pPr/>
              <a:t>‹#›</a:t>
            </a:fld>
            <a:endParaRPr lang="en-US" altLang="en-US"/>
          </a:p>
        </p:txBody>
      </p:sp>
    </p:spTree>
    <p:extLst>
      <p:ext uri="{BB962C8B-B14F-4D97-AF65-F5344CB8AC3E}">
        <p14:creationId xmlns:p14="http://schemas.microsoft.com/office/powerpoint/2010/main" val="20109367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3_Title Slide">
    <p:spTree>
      <p:nvGrpSpPr>
        <p:cNvPr id="1" name=""/>
        <p:cNvGrpSpPr/>
        <p:nvPr/>
      </p:nvGrpSpPr>
      <p:grpSpPr>
        <a:xfrm>
          <a:off x="0" y="0"/>
          <a:ext cx="0" cy="0"/>
          <a:chOff x="0" y="0"/>
          <a:chExt cx="0" cy="0"/>
        </a:xfrm>
      </p:grpSpPr>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7029742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cxnSp>
        <p:nvCxnSpPr>
          <p:cNvPr id="6" name="Straight Connector 5"/>
          <p:cNvCxnSpPr/>
          <p:nvPr userDrawn="1"/>
        </p:nvCxnSpPr>
        <p:spPr>
          <a:xfrm>
            <a:off x="457200" y="1417638"/>
            <a:ext cx="8229600" cy="0"/>
          </a:xfrm>
          <a:prstGeom prst="line">
            <a:avLst/>
          </a:prstGeom>
          <a:ln w="25400">
            <a:solidFill>
              <a:srgbClr val="0077C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46337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810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685800" y="1524000"/>
            <a:ext cx="77724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2C6F2A1E-A94D-0E48-BBCD-B06E4D77FDDE}" type="slidenum">
              <a:rPr lang="en-US" altLang="en-US"/>
              <a:pPr/>
              <a:t>‹#›</a:t>
            </a:fld>
            <a:endParaRPr lang="en-US" altLang="en-US"/>
          </a:p>
        </p:txBody>
      </p:sp>
    </p:spTree>
    <p:extLst>
      <p:ext uri="{BB962C8B-B14F-4D97-AF65-F5344CB8AC3E}">
        <p14:creationId xmlns:p14="http://schemas.microsoft.com/office/powerpoint/2010/main" val="985852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B24462FA-6198-DD44-A384-AC0C2CD3CE15}" type="slidenum">
              <a:rPr lang="en-US" altLang="en-US"/>
              <a:pPr/>
              <a:t>‹#›</a:t>
            </a:fld>
            <a:endParaRPr lang="en-US" altLang="en-US"/>
          </a:p>
        </p:txBody>
      </p:sp>
    </p:spTree>
    <p:extLst>
      <p:ext uri="{BB962C8B-B14F-4D97-AF65-F5344CB8AC3E}">
        <p14:creationId xmlns:p14="http://schemas.microsoft.com/office/powerpoint/2010/main" val="1393286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A5AB33C0-AEBA-814F-AF43-AA188C3FFE2B}" type="slidenum">
              <a:rPr lang="en-US" altLang="en-US"/>
              <a:pPr/>
              <a:t>‹#›</a:t>
            </a:fld>
            <a:endParaRPr lang="en-US" altLang="en-US"/>
          </a:p>
        </p:txBody>
      </p:sp>
    </p:spTree>
    <p:extLst>
      <p:ext uri="{BB962C8B-B14F-4D97-AF65-F5344CB8AC3E}">
        <p14:creationId xmlns:p14="http://schemas.microsoft.com/office/powerpoint/2010/main" val="8039639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ltLang="en-US"/>
          </a:p>
        </p:txBody>
      </p:sp>
      <p:sp>
        <p:nvSpPr>
          <p:cNvPr id="9" name="Slide Number Placeholder 8"/>
          <p:cNvSpPr>
            <a:spLocks noGrp="1"/>
          </p:cNvSpPr>
          <p:nvPr>
            <p:ph type="sldNum" sz="quarter" idx="12"/>
          </p:nvPr>
        </p:nvSpPr>
        <p:spPr/>
        <p:txBody>
          <a:bodyPr/>
          <a:lstStyle>
            <a:lvl1pPr>
              <a:defRPr/>
            </a:lvl1pPr>
          </a:lstStyle>
          <a:p>
            <a:fld id="{0630B84D-6D78-9B4B-9AA6-CC1D03057C06}" type="slidenum">
              <a:rPr lang="en-US" altLang="en-US"/>
              <a:pPr/>
              <a:t>‹#›</a:t>
            </a:fld>
            <a:endParaRPr lang="en-US" altLang="en-US"/>
          </a:p>
        </p:txBody>
      </p:sp>
    </p:spTree>
    <p:extLst>
      <p:ext uri="{BB962C8B-B14F-4D97-AF65-F5344CB8AC3E}">
        <p14:creationId xmlns:p14="http://schemas.microsoft.com/office/powerpoint/2010/main" val="255521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ltLang="en-US"/>
          </a:p>
        </p:txBody>
      </p:sp>
      <p:sp>
        <p:nvSpPr>
          <p:cNvPr id="5" name="Slide Number Placeholder 4"/>
          <p:cNvSpPr>
            <a:spLocks noGrp="1"/>
          </p:cNvSpPr>
          <p:nvPr>
            <p:ph type="sldNum" sz="quarter" idx="12"/>
          </p:nvPr>
        </p:nvSpPr>
        <p:spPr/>
        <p:txBody>
          <a:bodyPr/>
          <a:lstStyle>
            <a:lvl1pPr>
              <a:defRPr/>
            </a:lvl1pPr>
          </a:lstStyle>
          <a:p>
            <a:fld id="{900C2CCE-7E8B-DC4E-9A42-6095B227DACE}" type="slidenum">
              <a:rPr lang="en-US" altLang="en-US"/>
              <a:pPr/>
              <a:t>‹#›</a:t>
            </a:fld>
            <a:endParaRPr lang="en-US" altLang="en-US"/>
          </a:p>
        </p:txBody>
      </p:sp>
      <p:sp>
        <p:nvSpPr>
          <p:cNvPr id="6" name="Content Placeholder 2"/>
          <p:cNvSpPr>
            <a:spLocks noGrp="1"/>
          </p:cNvSpPr>
          <p:nvPr>
            <p:ph idx="1"/>
          </p:nvPr>
        </p:nvSpPr>
        <p:spPr>
          <a:xfrm>
            <a:off x="685800" y="1524000"/>
            <a:ext cx="77724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4124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ltLang="en-US"/>
          </a:p>
        </p:txBody>
      </p:sp>
      <p:sp>
        <p:nvSpPr>
          <p:cNvPr id="4" name="Slide Number Placeholder 3"/>
          <p:cNvSpPr>
            <a:spLocks noGrp="1"/>
          </p:cNvSpPr>
          <p:nvPr>
            <p:ph type="sldNum" sz="quarter" idx="12"/>
          </p:nvPr>
        </p:nvSpPr>
        <p:spPr/>
        <p:txBody>
          <a:bodyPr/>
          <a:lstStyle>
            <a:lvl1pPr>
              <a:defRPr/>
            </a:lvl1pPr>
          </a:lstStyle>
          <a:p>
            <a:fld id="{954BA909-3EDF-1543-8F7A-347540D92EE0}" type="slidenum">
              <a:rPr lang="en-US" altLang="en-US"/>
              <a:pPr/>
              <a:t>‹#›</a:t>
            </a:fld>
            <a:endParaRPr lang="en-US" altLang="en-US"/>
          </a:p>
        </p:txBody>
      </p:sp>
      <p:sp>
        <p:nvSpPr>
          <p:cNvPr id="5" name="Content Placeholder 2"/>
          <p:cNvSpPr>
            <a:spLocks noGrp="1"/>
          </p:cNvSpPr>
          <p:nvPr>
            <p:ph idx="1"/>
          </p:nvPr>
        </p:nvSpPr>
        <p:spPr>
          <a:xfrm>
            <a:off x="685800" y="1524000"/>
            <a:ext cx="77724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p:nvPr>
        </p:nvSpPr>
        <p:spPr>
          <a:xfrm>
            <a:off x="685800" y="609600"/>
            <a:ext cx="7772400" cy="457200"/>
          </a:xfrm>
        </p:spPr>
        <p:txBody>
          <a:bodyPr/>
          <a:lstStyle/>
          <a:p>
            <a:r>
              <a:rPr lang="en-US"/>
              <a:t>Click to edit Master title style</a:t>
            </a:r>
          </a:p>
        </p:txBody>
      </p:sp>
    </p:spTree>
    <p:extLst>
      <p:ext uri="{BB962C8B-B14F-4D97-AF65-F5344CB8AC3E}">
        <p14:creationId xmlns:p14="http://schemas.microsoft.com/office/powerpoint/2010/main" val="1925662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93D0FF58-3F58-2540-A302-A3B28C622698}" type="slidenum">
              <a:rPr lang="en-US" altLang="en-US"/>
              <a:pPr/>
              <a:t>‹#›</a:t>
            </a:fld>
            <a:endParaRPr lang="en-US" altLang="en-US"/>
          </a:p>
        </p:txBody>
      </p:sp>
    </p:spTree>
    <p:extLst>
      <p:ext uri="{BB962C8B-B14F-4D97-AF65-F5344CB8AC3E}">
        <p14:creationId xmlns:p14="http://schemas.microsoft.com/office/powerpoint/2010/main" val="2034421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F612D6F3-A7DF-CE4D-B6FB-0598B1A4AFF5}" type="slidenum">
              <a:rPr lang="en-US" altLang="en-US"/>
              <a:pPr/>
              <a:t>‹#›</a:t>
            </a:fld>
            <a:endParaRPr lang="en-US" altLang="en-US"/>
          </a:p>
        </p:txBody>
      </p:sp>
    </p:spTree>
    <p:extLst>
      <p:ext uri="{BB962C8B-B14F-4D97-AF65-F5344CB8AC3E}">
        <p14:creationId xmlns:p14="http://schemas.microsoft.com/office/powerpoint/2010/main" val="292615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defRPr sz="1400"/>
            </a:lvl1pPr>
          </a:lstStyle>
          <a:p>
            <a:endParaRPr lang="en-US" altLang="en-US" dirty="0"/>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r">
              <a:defRPr sz="1400"/>
            </a:lvl1pPr>
          </a:lstStyle>
          <a:p>
            <a:fld id="{39E0A7DF-D6DB-A64C-9848-481A93039F43}" type="slidenum">
              <a:rPr lang="en-US" altLang="en-US"/>
              <a:pPr/>
              <a:t>‹#›</a:t>
            </a:fld>
            <a:endParaRPr lang="en-US" altLang="en-US"/>
          </a:p>
        </p:txBody>
      </p:sp>
      <p:sp>
        <p:nvSpPr>
          <p:cNvPr id="1031" name="Line 7"/>
          <p:cNvSpPr>
            <a:spLocks noChangeShapeType="1"/>
          </p:cNvSpPr>
          <p:nvPr/>
        </p:nvSpPr>
        <p:spPr bwMode="auto">
          <a:xfrm>
            <a:off x="685800" y="1143000"/>
            <a:ext cx="7772400" cy="0"/>
          </a:xfrm>
          <a:prstGeom prst="line">
            <a:avLst/>
          </a:prstGeom>
          <a:noFill/>
          <a:ln w="5715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pic>
        <p:nvPicPr>
          <p:cNvPr id="2" name="Picture 1"/>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7315200" y="549564"/>
            <a:ext cx="1143000" cy="529936"/>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dt="0"/>
  <p:txStyles>
    <p:titleStyle>
      <a:lvl1pPr algn="ctr" rtl="0" eaLnBrk="0" fontAlgn="base" hangingPunct="0">
        <a:spcBef>
          <a:spcPct val="0"/>
        </a:spcBef>
        <a:spcAft>
          <a:spcPct val="0"/>
        </a:spcAft>
        <a:defRPr sz="3200" kern="1200">
          <a:solidFill>
            <a:schemeClr val="tx2"/>
          </a:solidFill>
          <a:latin typeface="+mj-lt"/>
          <a:ea typeface="+mj-ea"/>
          <a:cs typeface="+mj-cs"/>
        </a:defRPr>
      </a:lvl1pPr>
      <a:lvl2pPr algn="ctr" rtl="0" eaLnBrk="0" fontAlgn="base" hangingPunct="0">
        <a:spcBef>
          <a:spcPct val="0"/>
        </a:spcBef>
        <a:spcAft>
          <a:spcPct val="0"/>
        </a:spcAft>
        <a:defRPr sz="2400">
          <a:solidFill>
            <a:schemeClr val="tx2"/>
          </a:solidFill>
          <a:latin typeface="Arial" charset="0"/>
        </a:defRPr>
      </a:lvl2pPr>
      <a:lvl3pPr algn="ctr" rtl="0" eaLnBrk="0" fontAlgn="base" hangingPunct="0">
        <a:spcBef>
          <a:spcPct val="0"/>
        </a:spcBef>
        <a:spcAft>
          <a:spcPct val="0"/>
        </a:spcAft>
        <a:defRPr sz="2400">
          <a:solidFill>
            <a:schemeClr val="tx2"/>
          </a:solidFill>
          <a:latin typeface="Arial" charset="0"/>
        </a:defRPr>
      </a:lvl3pPr>
      <a:lvl4pPr algn="ctr" rtl="0" eaLnBrk="0" fontAlgn="base" hangingPunct="0">
        <a:spcBef>
          <a:spcPct val="0"/>
        </a:spcBef>
        <a:spcAft>
          <a:spcPct val="0"/>
        </a:spcAft>
        <a:defRPr sz="2400">
          <a:solidFill>
            <a:schemeClr val="tx2"/>
          </a:solidFill>
          <a:latin typeface="Arial" charset="0"/>
        </a:defRPr>
      </a:lvl4pPr>
      <a:lvl5pPr algn="ctr" rtl="0" eaLnBrk="0" fontAlgn="base" hangingPunct="0">
        <a:spcBef>
          <a:spcPct val="0"/>
        </a:spcBef>
        <a:spcAft>
          <a:spcPct val="0"/>
        </a:spcAft>
        <a:defRPr sz="2400">
          <a:solidFill>
            <a:schemeClr val="tx2"/>
          </a:solidFill>
          <a:latin typeface="Arial" charset="0"/>
        </a:defRPr>
      </a:lvl5pPr>
      <a:lvl6pPr marL="457200" algn="ctr" rtl="0" eaLnBrk="0" fontAlgn="base" hangingPunct="0">
        <a:spcBef>
          <a:spcPct val="0"/>
        </a:spcBef>
        <a:spcAft>
          <a:spcPct val="0"/>
        </a:spcAft>
        <a:defRPr sz="2400">
          <a:solidFill>
            <a:schemeClr val="tx2"/>
          </a:solidFill>
          <a:latin typeface="Arial" charset="0"/>
        </a:defRPr>
      </a:lvl6pPr>
      <a:lvl7pPr marL="914400" algn="ctr" rtl="0" eaLnBrk="0" fontAlgn="base" hangingPunct="0">
        <a:spcBef>
          <a:spcPct val="0"/>
        </a:spcBef>
        <a:spcAft>
          <a:spcPct val="0"/>
        </a:spcAft>
        <a:defRPr sz="2400">
          <a:solidFill>
            <a:schemeClr val="tx2"/>
          </a:solidFill>
          <a:latin typeface="Arial" charset="0"/>
        </a:defRPr>
      </a:lvl7pPr>
      <a:lvl8pPr marL="1371600" algn="ctr" rtl="0" eaLnBrk="0" fontAlgn="base" hangingPunct="0">
        <a:spcBef>
          <a:spcPct val="0"/>
        </a:spcBef>
        <a:spcAft>
          <a:spcPct val="0"/>
        </a:spcAft>
        <a:defRPr sz="2400">
          <a:solidFill>
            <a:schemeClr val="tx2"/>
          </a:solidFill>
          <a:latin typeface="Arial" charset="0"/>
        </a:defRPr>
      </a:lvl8pPr>
      <a:lvl9pPr marL="1828800" algn="ctr" rtl="0" eaLnBrk="0" fontAlgn="base" hangingPunct="0">
        <a:spcBef>
          <a:spcPct val="0"/>
        </a:spcBef>
        <a:spcAft>
          <a:spcPct val="0"/>
        </a:spcAft>
        <a:defRPr sz="2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p:cNvSpPr>
            <a:spLocks noGrp="1" noChangeArrowheads="1"/>
          </p:cNvSpPr>
          <p:nvPr>
            <p:ph type="ctrTitle"/>
          </p:nvPr>
        </p:nvSpPr>
        <p:spPr>
          <a:xfrm>
            <a:off x="371475" y="1900238"/>
            <a:ext cx="8458200" cy="3366706"/>
          </a:xfrm>
          <a:noFill/>
        </p:spPr>
        <p:txBody>
          <a:bodyPr/>
          <a:lstStyle/>
          <a:p>
            <a:pPr eaLnBrk="1" hangingPunct="1"/>
            <a:r>
              <a:rPr lang="en-US" altLang="en-US" sz="3200" b="1" kern="0" dirty="0">
                <a:solidFill>
                  <a:srgbClr val="00407A"/>
                </a:solidFill>
              </a:rPr>
              <a:t>Lecture 12: </a:t>
            </a:r>
            <a:r>
              <a:rPr lang="sv-SE" altLang="en-US" sz="3200" b="1" kern="0" dirty="0">
                <a:solidFill>
                  <a:srgbClr val="00407A"/>
                </a:solidFill>
              </a:rPr>
              <a:t>Vulnerabilities, Risk, Patching, and Principles</a:t>
            </a:r>
            <a:r>
              <a:rPr lang="en-US" altLang="en-US" sz="3200" b="1" kern="0" dirty="0">
                <a:solidFill>
                  <a:srgbClr val="00407A"/>
                </a:solidFill>
              </a:rPr>
              <a:t> </a:t>
            </a:r>
            <a:br>
              <a:rPr lang="en-US" altLang="en-US" sz="3200" b="1" kern="0" dirty="0">
                <a:solidFill>
                  <a:srgbClr val="00407A"/>
                </a:solidFill>
              </a:rPr>
            </a:br>
            <a:br>
              <a:rPr lang="en-US" altLang="en-US" sz="3200" b="1" kern="0" dirty="0">
                <a:solidFill>
                  <a:srgbClr val="00407A"/>
                </a:solidFill>
              </a:rPr>
            </a:br>
            <a:r>
              <a:rPr lang="en-US" altLang="en-US" sz="3200" b="1" kern="0" dirty="0">
                <a:solidFill>
                  <a:srgbClr val="00407A"/>
                </a:solidFill>
              </a:rPr>
              <a:t>CS 07351: Cyber Security: Fundamentals, Principles and Applications</a:t>
            </a:r>
            <a:br>
              <a:rPr lang="en-US" altLang="en-US" sz="3200" b="1" kern="0" dirty="0">
                <a:solidFill>
                  <a:srgbClr val="00407A"/>
                </a:solidFill>
              </a:rPr>
            </a:br>
            <a:br>
              <a:rPr lang="en-US" altLang="en-US" sz="3200" b="1" kern="0" dirty="0">
                <a:solidFill>
                  <a:srgbClr val="00407A"/>
                </a:solidFill>
              </a:rPr>
            </a:br>
            <a:r>
              <a:rPr lang="en-US" altLang="en-US" sz="3200" b="1" kern="0" dirty="0">
                <a:solidFill>
                  <a:srgbClr val="00407A"/>
                </a:solidFill>
              </a:rPr>
              <a:t>Dr. Vahid Heydari</a:t>
            </a:r>
            <a:endParaRPr lang="en-US" altLang="en-US" sz="3200" dirty="0"/>
          </a:p>
        </p:txBody>
      </p:sp>
    </p:spTree>
    <p:extLst>
      <p:ext uri="{BB962C8B-B14F-4D97-AF65-F5344CB8AC3E}">
        <p14:creationId xmlns:p14="http://schemas.microsoft.com/office/powerpoint/2010/main" val="16617945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 Assessment</a:t>
            </a:r>
          </a:p>
        </p:txBody>
      </p:sp>
      <p:sp>
        <p:nvSpPr>
          <p:cNvPr id="3" name="Content Placeholder 2"/>
          <p:cNvSpPr>
            <a:spLocks noGrp="1"/>
          </p:cNvSpPr>
          <p:nvPr>
            <p:ph idx="1"/>
          </p:nvPr>
        </p:nvSpPr>
        <p:spPr/>
        <p:txBody>
          <a:bodyPr>
            <a:normAutofit fontScale="77500" lnSpcReduction="20000"/>
          </a:bodyPr>
          <a:lstStyle/>
          <a:p>
            <a:r>
              <a:rPr lang="en-US" dirty="0"/>
              <a:t>Many tools, processes, and consultants are available to paid perform risk assessment process.</a:t>
            </a:r>
          </a:p>
          <a:p>
            <a:r>
              <a:rPr lang="en-US" dirty="0"/>
              <a:t>Microsoft Security Assessment Tool (MSAT) “is a risk-assessment application designed to provide information and recommendations about best practices for security within an information technology (IT) infrastructure.”</a:t>
            </a:r>
          </a:p>
          <a:p>
            <a:r>
              <a:rPr lang="en-US" dirty="0" err="1"/>
              <a:t>Cybersecurity</a:t>
            </a:r>
            <a:r>
              <a:rPr lang="en-US" dirty="0"/>
              <a:t> Evaluation Tool (CSET) – “provides users with a systematic and repeatable approach to assessing the security posture of their cyber systems and networks”</a:t>
            </a:r>
          </a:p>
        </p:txBody>
      </p:sp>
    </p:spTree>
    <p:extLst>
      <p:ext uri="{BB962C8B-B14F-4D97-AF65-F5344CB8AC3E}">
        <p14:creationId xmlns:p14="http://schemas.microsoft.com/office/powerpoint/2010/main" val="832435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 Assessment, cont’d</a:t>
            </a:r>
          </a:p>
        </p:txBody>
      </p:sp>
      <p:sp>
        <p:nvSpPr>
          <p:cNvPr id="3" name="Content Placeholder 2"/>
          <p:cNvSpPr>
            <a:spLocks noGrp="1"/>
          </p:cNvSpPr>
          <p:nvPr>
            <p:ph idx="1"/>
          </p:nvPr>
        </p:nvSpPr>
        <p:spPr/>
        <p:txBody>
          <a:bodyPr/>
          <a:lstStyle/>
          <a:p>
            <a:r>
              <a:rPr lang="en-US" sz="2800" dirty="0"/>
              <a:t>Risk assessment is a team based activity.</a:t>
            </a:r>
          </a:p>
          <a:p>
            <a:pPr lvl="1"/>
            <a:r>
              <a:rPr lang="en-US" sz="2400" dirty="0"/>
              <a:t>Management</a:t>
            </a:r>
          </a:p>
          <a:p>
            <a:pPr lvl="1"/>
            <a:r>
              <a:rPr lang="en-US" sz="2400" dirty="0"/>
              <a:t>IT</a:t>
            </a:r>
          </a:p>
          <a:p>
            <a:pPr lvl="1"/>
            <a:r>
              <a:rPr lang="en-US" sz="2400" dirty="0"/>
              <a:t>Users</a:t>
            </a:r>
          </a:p>
          <a:p>
            <a:pPr lvl="1"/>
            <a:r>
              <a:rPr lang="en-US" sz="2400" dirty="0"/>
              <a:t>Risk assessment expert</a:t>
            </a:r>
          </a:p>
        </p:txBody>
      </p:sp>
      <p:pic>
        <p:nvPicPr>
          <p:cNvPr id="4" name="Picture 3"/>
          <p:cNvPicPr>
            <a:picLocks noChangeAspect="1"/>
          </p:cNvPicPr>
          <p:nvPr/>
        </p:nvPicPr>
        <p:blipFill>
          <a:blip r:embed="rId3"/>
          <a:stretch>
            <a:fillRect/>
          </a:stretch>
        </p:blipFill>
        <p:spPr>
          <a:xfrm>
            <a:off x="4648201" y="2319337"/>
            <a:ext cx="4495800" cy="3965583"/>
          </a:xfrm>
          <a:prstGeom prst="rect">
            <a:avLst/>
          </a:prstGeom>
        </p:spPr>
      </p:pic>
    </p:spTree>
    <p:extLst>
      <p:ext uri="{BB962C8B-B14F-4D97-AF65-F5344CB8AC3E}">
        <p14:creationId xmlns:p14="http://schemas.microsoft.com/office/powerpoint/2010/main" val="27254144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Patching</a:t>
            </a:r>
          </a:p>
        </p:txBody>
      </p:sp>
      <p:sp>
        <p:nvSpPr>
          <p:cNvPr id="3" name="Content Placeholder 2"/>
          <p:cNvSpPr>
            <a:spLocks noGrp="1"/>
          </p:cNvSpPr>
          <p:nvPr>
            <p:ph idx="1"/>
          </p:nvPr>
        </p:nvSpPr>
        <p:spPr/>
        <p:txBody>
          <a:bodyPr/>
          <a:lstStyle/>
          <a:p>
            <a:r>
              <a:rPr lang="en-US" dirty="0"/>
              <a:t>Software is generally supported after the sale/delivery via patching.</a:t>
            </a:r>
          </a:p>
          <a:p>
            <a:pPr lvl="1"/>
            <a:r>
              <a:rPr lang="en-US" dirty="0"/>
              <a:t>Patching is releasing a software update to fix bugs, close security holes, upgrade, etc.</a:t>
            </a:r>
          </a:p>
          <a:p>
            <a:pPr lvl="1"/>
            <a:r>
              <a:rPr lang="en-US" dirty="0"/>
              <a:t>Patching is a common method to close security holes.</a:t>
            </a:r>
          </a:p>
          <a:p>
            <a:endParaRPr lang="en-US" dirty="0"/>
          </a:p>
        </p:txBody>
      </p:sp>
    </p:spTree>
    <p:extLst>
      <p:ext uri="{BB962C8B-B14F-4D97-AF65-F5344CB8AC3E}">
        <p14:creationId xmlns:p14="http://schemas.microsoft.com/office/powerpoint/2010/main" val="1025980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Vulnerability Window</a:t>
            </a:r>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57200" y="1417638"/>
            <a:ext cx="8262149" cy="2589508"/>
          </a:xfrm>
          <a:prstGeom prst="rect">
            <a:avLst/>
          </a:prstGeom>
        </p:spPr>
      </p:pic>
      <p:sp>
        <p:nvSpPr>
          <p:cNvPr id="5" name="TextBox 4"/>
          <p:cNvSpPr txBox="1"/>
          <p:nvPr/>
        </p:nvSpPr>
        <p:spPr>
          <a:xfrm>
            <a:off x="457200" y="4349490"/>
            <a:ext cx="8438827" cy="2246769"/>
          </a:xfrm>
          <a:prstGeom prst="rect">
            <a:avLst/>
          </a:prstGeom>
          <a:noFill/>
        </p:spPr>
        <p:txBody>
          <a:bodyPr wrap="square" rtlCol="0">
            <a:spAutoFit/>
          </a:bodyPr>
          <a:lstStyle/>
          <a:p>
            <a:pPr marL="285750" indent="-285750">
              <a:buFont typeface="Arial" panose="020B0604020202020204" pitchFamily="34" charset="0"/>
              <a:buChar char="•"/>
            </a:pPr>
            <a:r>
              <a:rPr lang="en-US" sz="2000" dirty="0"/>
              <a:t>Vulnerability window starts at when the first exploit is created and ends at patch deployment (patch installed).</a:t>
            </a:r>
          </a:p>
          <a:p>
            <a:pPr marL="285750" indent="-285750">
              <a:buFont typeface="Arial" panose="020B0604020202020204" pitchFamily="34" charset="0"/>
              <a:buChar char="•"/>
            </a:pPr>
            <a:r>
              <a:rPr lang="en-US" sz="2000" dirty="0"/>
              <a:t>Generally exploit date is unknown. Discovery also unknown is discovered by attackers.</a:t>
            </a:r>
          </a:p>
          <a:p>
            <a:endParaRPr lang="en-US" sz="2000" dirty="0"/>
          </a:p>
          <a:p>
            <a:pPr marL="285750" indent="-285750">
              <a:buFont typeface="Arial" panose="020B0604020202020204" pitchFamily="34" charset="0"/>
              <a:buChar char="•"/>
            </a:pPr>
            <a:r>
              <a:rPr lang="en-US" sz="2000" dirty="0"/>
              <a:t>Figure credit: http://www.techzoom.net/Papers/0-Day_Patch_Exposing_Vendors_Patch_Performance_(2008).pdf</a:t>
            </a:r>
          </a:p>
        </p:txBody>
      </p:sp>
    </p:spTree>
    <p:extLst>
      <p:ext uri="{BB962C8B-B14F-4D97-AF65-F5344CB8AC3E}">
        <p14:creationId xmlns:p14="http://schemas.microsoft.com/office/powerpoint/2010/main" val="23858351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Patch Tuesday</a:t>
            </a:r>
          </a:p>
        </p:txBody>
      </p:sp>
      <p:sp>
        <p:nvSpPr>
          <p:cNvPr id="3" name="Content Placeholder 2"/>
          <p:cNvSpPr>
            <a:spLocks noGrp="1"/>
          </p:cNvSpPr>
          <p:nvPr>
            <p:ph idx="1"/>
          </p:nvPr>
        </p:nvSpPr>
        <p:spPr/>
        <p:txBody>
          <a:bodyPr/>
          <a:lstStyle/>
          <a:p>
            <a:r>
              <a:rPr lang="en-US" dirty="0"/>
              <a:t>Microsoft releases OS patches 1 time per month on a Tuesday.</a:t>
            </a:r>
          </a:p>
          <a:p>
            <a:pPr lvl="1"/>
            <a:r>
              <a:rPr lang="en-US" dirty="0"/>
              <a:t>Second Tuesday of each month.</a:t>
            </a:r>
          </a:p>
          <a:p>
            <a:pPr lvl="1"/>
            <a:r>
              <a:rPr lang="en-US" dirty="0"/>
              <a:t>Tuesday is purposeful. Gives time to deploy before the weekend. Assumes Mondays are busy dealing with issues from the weekend.</a:t>
            </a:r>
          </a:p>
          <a:p>
            <a:r>
              <a:rPr lang="en-US" dirty="0"/>
              <a:t>What is “Exploit Wednesday”?</a:t>
            </a:r>
          </a:p>
          <a:p>
            <a:pPr lvl="1"/>
            <a:r>
              <a:rPr lang="en-US" dirty="0"/>
              <a:t>Hackers analyze patch and deliver exploit before patch can be completely deployed.</a:t>
            </a:r>
          </a:p>
        </p:txBody>
      </p:sp>
    </p:spTree>
    <p:extLst>
      <p:ext uri="{BB962C8B-B14F-4D97-AF65-F5344CB8AC3E}">
        <p14:creationId xmlns:p14="http://schemas.microsoft.com/office/powerpoint/2010/main" val="143623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0" y="457200"/>
            <a:ext cx="6932043" cy="457200"/>
          </a:xfrm>
        </p:spPr>
        <p:txBody>
          <a:bodyPr>
            <a:normAutofit fontScale="90000"/>
          </a:bodyPr>
          <a:lstStyle/>
          <a:p>
            <a:r>
              <a:rPr lang="en-US" dirty="0"/>
              <a:t>Not all vulnerabilities patched immediately</a:t>
            </a:r>
          </a:p>
        </p:txBody>
      </p:sp>
      <p:pic>
        <p:nvPicPr>
          <p:cNvPr id="5" name="Picture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208868" y="1541626"/>
            <a:ext cx="6408975" cy="4595704"/>
          </a:xfrm>
          <a:prstGeom prst="rect">
            <a:avLst/>
          </a:prstGeom>
        </p:spPr>
      </p:pic>
      <p:sp>
        <p:nvSpPr>
          <p:cNvPr id="6" name="TextBox 5"/>
          <p:cNvSpPr txBox="1"/>
          <p:nvPr/>
        </p:nvSpPr>
        <p:spPr>
          <a:xfrm>
            <a:off x="2438400" y="6147490"/>
            <a:ext cx="4238786" cy="461665"/>
          </a:xfrm>
          <a:prstGeom prst="rect">
            <a:avLst/>
          </a:prstGeom>
          <a:noFill/>
        </p:spPr>
        <p:txBody>
          <a:bodyPr wrap="square" rtlCol="0">
            <a:spAutoFit/>
          </a:bodyPr>
          <a:lstStyle/>
          <a:p>
            <a:r>
              <a:rPr lang="en-US" sz="1200" dirty="0"/>
              <a:t>Figure credit: http://www.techzoom.net/Papers/0-Day_Patch_Exposing_Vendors_Patch_Performance_(2008).pdf</a:t>
            </a:r>
          </a:p>
        </p:txBody>
      </p:sp>
    </p:spTree>
    <p:extLst>
      <p:ext uri="{BB962C8B-B14F-4D97-AF65-F5344CB8AC3E}">
        <p14:creationId xmlns:p14="http://schemas.microsoft.com/office/powerpoint/2010/main" val="39516415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Patching critical systems</a:t>
            </a:r>
          </a:p>
        </p:txBody>
      </p:sp>
      <p:sp>
        <p:nvSpPr>
          <p:cNvPr id="3" name="Content Placeholder 2"/>
          <p:cNvSpPr>
            <a:spLocks noGrp="1"/>
          </p:cNvSpPr>
          <p:nvPr>
            <p:ph idx="1"/>
          </p:nvPr>
        </p:nvSpPr>
        <p:spPr/>
        <p:txBody>
          <a:bodyPr/>
          <a:lstStyle/>
          <a:p>
            <a:r>
              <a:rPr lang="en-US" dirty="0"/>
              <a:t>Critical systems must be tested before deploying a patch.</a:t>
            </a:r>
          </a:p>
          <a:p>
            <a:r>
              <a:rPr lang="en-US" dirty="0"/>
              <a:t>Interoperability testing - before releasing the patch</a:t>
            </a:r>
          </a:p>
          <a:p>
            <a:pPr lvl="1"/>
            <a:r>
              <a:rPr lang="en-US" dirty="0"/>
              <a:t>confirm critical functionality</a:t>
            </a:r>
          </a:p>
          <a:p>
            <a:pPr lvl="1"/>
            <a:r>
              <a:rPr lang="en-US" dirty="0"/>
              <a:t>Re-validate security conformance </a:t>
            </a:r>
          </a:p>
        </p:txBody>
      </p:sp>
    </p:spTree>
    <p:extLst>
      <p:ext uri="{BB962C8B-B14F-4D97-AF65-F5344CB8AC3E}">
        <p14:creationId xmlns:p14="http://schemas.microsoft.com/office/powerpoint/2010/main" val="14636037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Patch Management</a:t>
            </a:r>
          </a:p>
        </p:txBody>
      </p:sp>
      <p:sp>
        <p:nvSpPr>
          <p:cNvPr id="3" name="Content Placeholder 2"/>
          <p:cNvSpPr>
            <a:spLocks noGrp="1"/>
          </p:cNvSpPr>
          <p:nvPr>
            <p:ph idx="1"/>
          </p:nvPr>
        </p:nvSpPr>
        <p:spPr/>
        <p:txBody>
          <a:bodyPr/>
          <a:lstStyle/>
          <a:p>
            <a:r>
              <a:rPr lang="en-US" dirty="0"/>
              <a:t>Patch management should be a formal process. Not ad-hoc.</a:t>
            </a:r>
          </a:p>
          <a:p>
            <a:r>
              <a:rPr lang="en-US" dirty="0"/>
              <a:t>There are software tools to manage the patch management process</a:t>
            </a:r>
          </a:p>
          <a:p>
            <a:pPr lvl="1"/>
            <a:r>
              <a:rPr lang="en-US" dirty="0"/>
              <a:t>Monitor vulnerability releases</a:t>
            </a:r>
          </a:p>
          <a:p>
            <a:pPr lvl="1"/>
            <a:r>
              <a:rPr lang="en-US" dirty="0"/>
              <a:t>Deploy patches</a:t>
            </a:r>
          </a:p>
          <a:p>
            <a:pPr lvl="1"/>
            <a:r>
              <a:rPr lang="en-US" dirty="0"/>
              <a:t>Monitor uptake</a:t>
            </a:r>
          </a:p>
        </p:txBody>
      </p:sp>
    </p:spTree>
    <p:extLst>
      <p:ext uri="{BB962C8B-B14F-4D97-AF65-F5344CB8AC3E}">
        <p14:creationId xmlns:p14="http://schemas.microsoft.com/office/powerpoint/2010/main" val="20331264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90600" y="2667000"/>
            <a:ext cx="6858000" cy="1778000"/>
          </a:xfrm>
        </p:spPr>
        <p:txBody>
          <a:bodyPr/>
          <a:lstStyle/>
          <a:p>
            <a:r>
              <a:rPr lang="en-US" sz="5400" dirty="0"/>
              <a:t>Fundamental Security Design Principles</a:t>
            </a:r>
            <a:endParaRPr lang="en-US" sz="2800" dirty="0"/>
          </a:p>
        </p:txBody>
      </p:sp>
    </p:spTree>
    <p:extLst>
      <p:ext uri="{BB962C8B-B14F-4D97-AF65-F5344CB8AC3E}">
        <p14:creationId xmlns:p14="http://schemas.microsoft.com/office/powerpoint/2010/main" val="24932318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Fail Safe/Fail Secure</a:t>
            </a:r>
          </a:p>
        </p:txBody>
      </p:sp>
      <p:sp>
        <p:nvSpPr>
          <p:cNvPr id="3" name="Content Placeholder 2"/>
          <p:cNvSpPr>
            <a:spLocks noGrp="1"/>
          </p:cNvSpPr>
          <p:nvPr>
            <p:ph idx="1"/>
          </p:nvPr>
        </p:nvSpPr>
        <p:spPr/>
        <p:txBody>
          <a:bodyPr>
            <a:normAutofit lnSpcReduction="10000"/>
          </a:bodyPr>
          <a:lstStyle/>
          <a:p>
            <a:r>
              <a:rPr lang="en-US" dirty="0"/>
              <a:t>Fail safe - in the event of a failure, system responds in a way that will cause no harm</a:t>
            </a:r>
          </a:p>
          <a:p>
            <a:pPr lvl="1"/>
            <a:r>
              <a:rPr lang="en-US" dirty="0"/>
              <a:t>Different systems have different requirements</a:t>
            </a:r>
          </a:p>
          <a:p>
            <a:pPr lvl="1"/>
            <a:r>
              <a:rPr lang="en-US" dirty="0"/>
              <a:t>Industrial – safety first, minimize harm (financial, customer interruption)</a:t>
            </a:r>
          </a:p>
          <a:p>
            <a:r>
              <a:rPr lang="en-US" dirty="0"/>
              <a:t>Fail secure - access or data will not be compromised due to failure</a:t>
            </a:r>
          </a:p>
        </p:txBody>
      </p:sp>
    </p:spTree>
    <p:extLst>
      <p:ext uri="{BB962C8B-B14F-4D97-AF65-F5344CB8AC3E}">
        <p14:creationId xmlns:p14="http://schemas.microsoft.com/office/powerpoint/2010/main" val="3907846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Copyright Note</a:t>
            </a:r>
          </a:p>
        </p:txBody>
      </p:sp>
      <p:sp>
        <p:nvSpPr>
          <p:cNvPr id="3" name="Content Placeholder 2"/>
          <p:cNvSpPr>
            <a:spLocks noGrp="1"/>
          </p:cNvSpPr>
          <p:nvPr>
            <p:ph idx="1"/>
          </p:nvPr>
        </p:nvSpPr>
        <p:spPr/>
        <p:txBody>
          <a:bodyPr/>
          <a:lstStyle/>
          <a:p>
            <a:r>
              <a:rPr lang="de-DE" sz="1800" dirty="0"/>
              <a:t>All slides used in this class are provided by Old Dominion University and the University of Alabama in Huntsville</a:t>
            </a:r>
          </a:p>
          <a:p>
            <a:endParaRPr lang="de-DE" sz="1800" dirty="0"/>
          </a:p>
          <a:p>
            <a:r>
              <a:rPr lang="de-DE" sz="1800" dirty="0"/>
              <a:t>Note: The slides are modified by the instructor.</a:t>
            </a:r>
          </a:p>
          <a:p>
            <a:endParaRPr lang="en-US" sz="1800" dirty="0"/>
          </a:p>
        </p:txBody>
      </p:sp>
    </p:spTree>
    <p:extLst>
      <p:ext uri="{BB962C8B-B14F-4D97-AF65-F5344CB8AC3E}">
        <p14:creationId xmlns:p14="http://schemas.microsoft.com/office/powerpoint/2010/main" val="33186884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Fail Safe/Fail Secure</a:t>
            </a:r>
          </a:p>
        </p:txBody>
      </p:sp>
      <p:sp>
        <p:nvSpPr>
          <p:cNvPr id="3" name="Content Placeholder 2"/>
          <p:cNvSpPr>
            <a:spLocks noGrp="1"/>
          </p:cNvSpPr>
          <p:nvPr>
            <p:ph idx="1"/>
          </p:nvPr>
        </p:nvSpPr>
        <p:spPr/>
        <p:txBody>
          <a:bodyPr/>
          <a:lstStyle/>
          <a:p>
            <a:r>
              <a:rPr lang="en-US" sz="2800" dirty="0"/>
              <a:t>Fail safe and fail secure can conflict.</a:t>
            </a:r>
          </a:p>
          <a:p>
            <a:pPr lvl="1"/>
            <a:r>
              <a:rPr lang="en-US" sz="2400" dirty="0"/>
              <a:t>Push design in different directions?</a:t>
            </a:r>
          </a:p>
          <a:p>
            <a:pPr lvl="1"/>
            <a:r>
              <a:rPr lang="en-US" sz="2400" dirty="0"/>
              <a:t>Which wins?</a:t>
            </a:r>
          </a:p>
          <a:p>
            <a:pPr lvl="2"/>
            <a:r>
              <a:rPr lang="en-US" sz="2000" dirty="0"/>
              <a:t>Likely failsafe. </a:t>
            </a:r>
          </a:p>
          <a:p>
            <a:r>
              <a:rPr lang="en-US" sz="2800" dirty="0"/>
              <a:t>Lock example</a:t>
            </a:r>
          </a:p>
          <a:p>
            <a:pPr lvl="1"/>
            <a:r>
              <a:rPr lang="en-US" sz="2400" dirty="0"/>
              <a:t>Fail safe: fail unlocked – power to lock</a:t>
            </a:r>
          </a:p>
          <a:p>
            <a:pPr lvl="1"/>
            <a:r>
              <a:rPr lang="en-US" sz="2400" dirty="0"/>
              <a:t>Fail secure: fail locked – power to unlock</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20708" y="3728907"/>
            <a:ext cx="1582615" cy="2157787"/>
          </a:xfrm>
          <a:prstGeom prst="rect">
            <a:avLst/>
          </a:prstGeom>
        </p:spPr>
      </p:pic>
    </p:spTree>
    <p:extLst>
      <p:ext uri="{BB962C8B-B14F-4D97-AF65-F5344CB8AC3E}">
        <p14:creationId xmlns:p14="http://schemas.microsoft.com/office/powerpoint/2010/main" val="13020674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Layering</a:t>
            </a:r>
          </a:p>
        </p:txBody>
      </p:sp>
      <p:sp>
        <p:nvSpPr>
          <p:cNvPr id="3" name="Content Placeholder 2"/>
          <p:cNvSpPr>
            <a:spLocks noGrp="1"/>
          </p:cNvSpPr>
          <p:nvPr>
            <p:ph idx="1"/>
          </p:nvPr>
        </p:nvSpPr>
        <p:spPr/>
        <p:txBody>
          <a:bodyPr/>
          <a:lstStyle/>
          <a:p>
            <a:r>
              <a:rPr lang="en-US" dirty="0"/>
              <a:t>Definition – using overlapping security defenses to attempt to overcome failure at one layer with another</a:t>
            </a:r>
          </a:p>
          <a:p>
            <a:r>
              <a:rPr lang="en-US" dirty="0"/>
              <a:t>Example</a:t>
            </a:r>
          </a:p>
          <a:p>
            <a:pPr lvl="1"/>
            <a:r>
              <a:rPr lang="en-US" dirty="0"/>
              <a:t>Firewall</a:t>
            </a:r>
          </a:p>
          <a:p>
            <a:pPr lvl="1"/>
            <a:r>
              <a:rPr lang="en-US" dirty="0"/>
              <a:t>Spam detection</a:t>
            </a:r>
          </a:p>
          <a:p>
            <a:pPr lvl="1"/>
            <a:r>
              <a:rPr lang="en-US" dirty="0"/>
              <a:t>Virus/malware detection</a:t>
            </a:r>
          </a:p>
          <a:p>
            <a:pPr lvl="1"/>
            <a:r>
              <a:rPr lang="en-US" dirty="0"/>
              <a:t>User account controls (UAC)</a:t>
            </a:r>
          </a:p>
        </p:txBody>
      </p:sp>
    </p:spTree>
    <p:extLst>
      <p:ext uri="{BB962C8B-B14F-4D97-AF65-F5344CB8AC3E}">
        <p14:creationId xmlns:p14="http://schemas.microsoft.com/office/powerpoint/2010/main" val="40208280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image.slidesharecdn.com/cyberstrat14helsinki-matthewrosenquist2014public-140213162104-phpapp02/95/intel-cyber-security-briefing-at-the-cyberstrat14-security-conference-in-helsinki-matthew-rosenquist-cyber-security-strategist-2014-public-13-638.jpg?cb=139230946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134" y="0"/>
            <a:ext cx="7968134" cy="5982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44480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Defense in Depth</a:t>
            </a:r>
          </a:p>
        </p:txBody>
      </p:sp>
      <p:sp>
        <p:nvSpPr>
          <p:cNvPr id="3" name="Content Placeholder 2"/>
          <p:cNvSpPr>
            <a:spLocks noGrp="1"/>
          </p:cNvSpPr>
          <p:nvPr>
            <p:ph idx="1"/>
          </p:nvPr>
        </p:nvSpPr>
        <p:spPr/>
        <p:txBody>
          <a:bodyPr/>
          <a:lstStyle/>
          <a:p>
            <a:r>
              <a:rPr lang="en-US" sz="2800" b="1" dirty="0"/>
              <a:t>Defense in Depth</a:t>
            </a:r>
            <a:r>
              <a:rPr lang="en-US" sz="2800" dirty="0"/>
              <a:t> (also known as Castle Approach) is an information assurance (IA) concept in which multiple layers of security controls (</a:t>
            </a:r>
            <a:r>
              <a:rPr lang="en-US" sz="2800" b="1" dirty="0"/>
              <a:t>defense</a:t>
            </a:r>
            <a:r>
              <a:rPr lang="en-US" sz="2800" dirty="0"/>
              <a:t>) are placed throughout an information technology (IT) system.</a:t>
            </a:r>
          </a:p>
          <a:p>
            <a:r>
              <a:rPr lang="en-US" sz="2800" dirty="0"/>
              <a:t>A countermeasure can, and will be defeated. Defense in depth provides layers of protection.</a:t>
            </a:r>
          </a:p>
        </p:txBody>
      </p:sp>
    </p:spTree>
    <p:extLst>
      <p:ext uri="{BB962C8B-B14F-4D97-AF65-F5344CB8AC3E}">
        <p14:creationId xmlns:p14="http://schemas.microsoft.com/office/powerpoint/2010/main" val="29217046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Defense in depth</a:t>
            </a:r>
          </a:p>
        </p:txBody>
      </p:sp>
      <p:pic>
        <p:nvPicPr>
          <p:cNvPr id="4" name="Picture 3"/>
          <p:cNvPicPr>
            <a:picLocks noChangeAspect="1"/>
          </p:cNvPicPr>
          <p:nvPr/>
        </p:nvPicPr>
        <p:blipFill>
          <a:blip r:embed="rId3"/>
          <a:stretch>
            <a:fillRect/>
          </a:stretch>
        </p:blipFill>
        <p:spPr>
          <a:xfrm>
            <a:off x="-131735" y="1495128"/>
            <a:ext cx="7705725" cy="4524375"/>
          </a:xfrm>
          <a:prstGeom prst="rect">
            <a:avLst/>
          </a:prstGeom>
        </p:spPr>
      </p:pic>
      <p:sp>
        <p:nvSpPr>
          <p:cNvPr id="5" name="TextBox 4"/>
          <p:cNvSpPr txBox="1"/>
          <p:nvPr/>
        </p:nvSpPr>
        <p:spPr>
          <a:xfrm>
            <a:off x="6641025" y="1785322"/>
            <a:ext cx="2502976" cy="2000548"/>
          </a:xfrm>
          <a:prstGeom prst="rect">
            <a:avLst/>
          </a:prstGeom>
          <a:noFill/>
        </p:spPr>
        <p:txBody>
          <a:bodyPr wrap="square" rtlCol="0">
            <a:spAutoFit/>
          </a:bodyPr>
          <a:lstStyle/>
          <a:p>
            <a:pPr marL="285750" indent="-285750">
              <a:buFont typeface="Arial" panose="020B0604020202020204" pitchFamily="34" charset="0"/>
              <a:buChar char="•"/>
            </a:pPr>
            <a:r>
              <a:rPr lang="en-US" sz="2000" dirty="0"/>
              <a:t>Troops on walls</a:t>
            </a:r>
          </a:p>
          <a:p>
            <a:pPr marL="285750" indent="-285750">
              <a:buFont typeface="Arial" panose="020B0604020202020204" pitchFamily="34" charset="0"/>
              <a:buChar char="•"/>
            </a:pPr>
            <a:r>
              <a:rPr lang="en-US" sz="2000" dirty="0"/>
              <a:t>Draw bridge</a:t>
            </a:r>
          </a:p>
          <a:p>
            <a:pPr marL="285750" indent="-285750">
              <a:buFont typeface="Arial" panose="020B0604020202020204" pitchFamily="34" charset="0"/>
              <a:buChar char="•"/>
            </a:pPr>
            <a:r>
              <a:rPr lang="en-US" sz="2000" dirty="0"/>
              <a:t>Compartmentalized interior (inner area with keep)</a:t>
            </a:r>
          </a:p>
          <a:p>
            <a:pPr marL="285750" indent="-285750">
              <a:buFont typeface="Arial" panose="020B0604020202020204" pitchFamily="34" charset="0"/>
              <a:buChar char="•"/>
            </a:pPr>
            <a:endParaRPr lang="en-US" sz="2000" dirty="0"/>
          </a:p>
        </p:txBody>
      </p:sp>
    </p:spTree>
    <p:extLst>
      <p:ext uri="{BB962C8B-B14F-4D97-AF65-F5344CB8AC3E}">
        <p14:creationId xmlns:p14="http://schemas.microsoft.com/office/powerpoint/2010/main" val="12824227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Defense in depth</a:t>
            </a:r>
          </a:p>
        </p:txBody>
      </p:sp>
      <p:graphicFrame>
        <p:nvGraphicFramePr>
          <p:cNvPr id="4" name="Content Placeholder 3"/>
          <p:cNvGraphicFramePr>
            <a:graphicFrameLocks noGrp="1"/>
          </p:cNvGraphicFramePr>
          <p:nvPr>
            <p:ph idx="1"/>
          </p:nvPr>
        </p:nvGraphicFramePr>
        <p:xfrm>
          <a:off x="457200" y="1600200"/>
          <a:ext cx="8229600" cy="5232400"/>
        </p:xfrm>
        <a:graphic>
          <a:graphicData uri="http://schemas.openxmlformats.org/drawingml/2006/table">
            <a:tbl>
              <a:tblPr firstRow="1" bandRow="1">
                <a:tableStyleId>{5C22544A-7EE6-4342-B048-85BDC9FD1C3A}</a:tableStyleId>
              </a:tblPr>
              <a:tblGrid>
                <a:gridCol w="3959817">
                  <a:extLst>
                    <a:ext uri="{9D8B030D-6E8A-4147-A177-3AD203B41FA5}">
                      <a16:colId xmlns:a16="http://schemas.microsoft.com/office/drawing/2014/main" val="20000"/>
                    </a:ext>
                  </a:extLst>
                </a:gridCol>
                <a:gridCol w="4269783">
                  <a:extLst>
                    <a:ext uri="{9D8B030D-6E8A-4147-A177-3AD203B41FA5}">
                      <a16:colId xmlns:a16="http://schemas.microsoft.com/office/drawing/2014/main" val="20001"/>
                    </a:ext>
                  </a:extLst>
                </a:gridCol>
              </a:tblGrid>
              <a:tr h="370840">
                <a:tc>
                  <a:txBody>
                    <a:bodyPr/>
                    <a:lstStyle/>
                    <a:p>
                      <a:r>
                        <a:rPr lang="en-US" dirty="0"/>
                        <a:t>Castle</a:t>
                      </a:r>
                    </a:p>
                  </a:txBody>
                  <a:tcPr/>
                </a:tc>
                <a:tc>
                  <a:txBody>
                    <a:bodyPr/>
                    <a:lstStyle/>
                    <a:p>
                      <a:r>
                        <a:rPr lang="en-US" dirty="0"/>
                        <a:t>Stored Secret</a:t>
                      </a:r>
                    </a:p>
                  </a:txBody>
                  <a:tcPr/>
                </a:tc>
                <a:extLst>
                  <a:ext uri="{0D108BD9-81ED-4DB2-BD59-A6C34878D82A}">
                    <a16:rowId xmlns:a16="http://schemas.microsoft.com/office/drawing/2014/main" val="10000"/>
                  </a:ext>
                </a:extLst>
              </a:tr>
              <a:tr h="370840">
                <a:tc>
                  <a:txBody>
                    <a:bodyPr/>
                    <a:lstStyle/>
                    <a:p>
                      <a:r>
                        <a:rPr lang="en-US" dirty="0"/>
                        <a:t>Moat</a:t>
                      </a:r>
                    </a:p>
                  </a:txBody>
                  <a:tcPr/>
                </a:tc>
                <a:tc>
                  <a:txBody>
                    <a:bodyPr/>
                    <a:lstStyle/>
                    <a:p>
                      <a:r>
                        <a:rPr lang="en-US" dirty="0"/>
                        <a:t>Computational infeasible barrier (encryption)</a:t>
                      </a:r>
                    </a:p>
                  </a:txBody>
                  <a:tcPr/>
                </a:tc>
                <a:extLst>
                  <a:ext uri="{0D108BD9-81ED-4DB2-BD59-A6C34878D82A}">
                    <a16:rowId xmlns:a16="http://schemas.microsoft.com/office/drawing/2014/main" val="10001"/>
                  </a:ext>
                </a:extLst>
              </a:tr>
              <a:tr h="370840">
                <a:tc>
                  <a:txBody>
                    <a:bodyPr/>
                    <a:lstStyle/>
                    <a:p>
                      <a:r>
                        <a:rPr lang="en-US" dirty="0"/>
                        <a:t>Outer Walls</a:t>
                      </a:r>
                    </a:p>
                  </a:txBody>
                  <a:tcPr/>
                </a:tc>
                <a:tc>
                  <a:txBody>
                    <a:bodyPr/>
                    <a:lstStyle/>
                    <a:p>
                      <a:r>
                        <a:rPr lang="en-US" dirty="0"/>
                        <a:t>Firewall, access control, access control list</a:t>
                      </a:r>
                    </a:p>
                  </a:txBody>
                  <a:tcPr/>
                </a:tc>
                <a:extLst>
                  <a:ext uri="{0D108BD9-81ED-4DB2-BD59-A6C34878D82A}">
                    <a16:rowId xmlns:a16="http://schemas.microsoft.com/office/drawing/2014/main" val="10002"/>
                  </a:ext>
                </a:extLst>
              </a:tr>
              <a:tr h="370840">
                <a:tc>
                  <a:txBody>
                    <a:bodyPr/>
                    <a:lstStyle/>
                    <a:p>
                      <a:r>
                        <a:rPr lang="en-US" dirty="0"/>
                        <a:t>Watch</a:t>
                      </a:r>
                      <a:r>
                        <a:rPr lang="en-US" baseline="0" dirty="0"/>
                        <a:t> tower</a:t>
                      </a:r>
                      <a:endParaRPr lang="en-US" dirty="0"/>
                    </a:p>
                  </a:txBody>
                  <a:tcPr/>
                </a:tc>
                <a:tc>
                  <a:txBody>
                    <a:bodyPr/>
                    <a:lstStyle/>
                    <a:p>
                      <a:r>
                        <a:rPr lang="en-US" dirty="0"/>
                        <a:t>Monitoring,</a:t>
                      </a:r>
                      <a:r>
                        <a:rPr lang="en-US" baseline="0" dirty="0"/>
                        <a:t> intrusion detection systems</a:t>
                      </a:r>
                      <a:endParaRPr lang="en-US" dirty="0"/>
                    </a:p>
                  </a:txBody>
                  <a:tcPr/>
                </a:tc>
                <a:extLst>
                  <a:ext uri="{0D108BD9-81ED-4DB2-BD59-A6C34878D82A}">
                    <a16:rowId xmlns:a16="http://schemas.microsoft.com/office/drawing/2014/main" val="10003"/>
                  </a:ext>
                </a:extLst>
              </a:tr>
              <a:tr h="370840">
                <a:tc>
                  <a:txBody>
                    <a:bodyPr/>
                    <a:lstStyle/>
                    <a:p>
                      <a:r>
                        <a:rPr lang="en-US" dirty="0"/>
                        <a:t>Limited</a:t>
                      </a:r>
                      <a:r>
                        <a:rPr lang="en-US" baseline="0" dirty="0"/>
                        <a:t> entry</a:t>
                      </a:r>
                      <a:endParaRPr lang="en-US" dirty="0"/>
                    </a:p>
                  </a:txBody>
                  <a:tcPr/>
                </a:tc>
                <a:tc>
                  <a:txBody>
                    <a:bodyPr/>
                    <a:lstStyle/>
                    <a:p>
                      <a:r>
                        <a:rPr lang="en-US" dirty="0"/>
                        <a:t>Same.</a:t>
                      </a:r>
                      <a:r>
                        <a:rPr lang="en-US" baseline="0" dirty="0"/>
                        <a:t> This follows the cybersecurity principle of minimization. In this case, limit the threat by limiting the entry points.</a:t>
                      </a:r>
                      <a:endParaRPr lang="en-US" dirty="0"/>
                    </a:p>
                  </a:txBody>
                  <a:tcPr/>
                </a:tc>
                <a:extLst>
                  <a:ext uri="{0D108BD9-81ED-4DB2-BD59-A6C34878D82A}">
                    <a16:rowId xmlns:a16="http://schemas.microsoft.com/office/drawing/2014/main" val="10004"/>
                  </a:ext>
                </a:extLst>
              </a:tr>
              <a:tr h="370840">
                <a:tc>
                  <a:txBody>
                    <a:bodyPr/>
                    <a:lstStyle/>
                    <a:p>
                      <a:r>
                        <a:rPr lang="en-US" dirty="0"/>
                        <a:t>Guard check</a:t>
                      </a:r>
                    </a:p>
                  </a:txBody>
                  <a:tcPr/>
                </a:tc>
                <a:tc>
                  <a:txBody>
                    <a:bodyPr/>
                    <a:lstStyle/>
                    <a:p>
                      <a:r>
                        <a:rPr lang="en-US" dirty="0"/>
                        <a:t>Access</a:t>
                      </a:r>
                      <a:r>
                        <a:rPr lang="en-US" baseline="0" dirty="0"/>
                        <a:t> control (passwords, Radius, Kerberos)</a:t>
                      </a:r>
                      <a:endParaRPr lang="en-US" dirty="0"/>
                    </a:p>
                  </a:txBody>
                  <a:tcPr/>
                </a:tc>
                <a:extLst>
                  <a:ext uri="{0D108BD9-81ED-4DB2-BD59-A6C34878D82A}">
                    <a16:rowId xmlns:a16="http://schemas.microsoft.com/office/drawing/2014/main" val="10005"/>
                  </a:ext>
                </a:extLst>
              </a:tr>
              <a:tr h="370840">
                <a:tc>
                  <a:txBody>
                    <a:bodyPr/>
                    <a:lstStyle/>
                    <a:p>
                      <a:r>
                        <a:rPr lang="en-US" dirty="0"/>
                        <a:t>Troops on wall</a:t>
                      </a:r>
                    </a:p>
                  </a:txBody>
                  <a:tcPr/>
                </a:tc>
                <a:tc>
                  <a:txBody>
                    <a:bodyPr/>
                    <a:lstStyle/>
                    <a:p>
                      <a:r>
                        <a:rPr lang="en-US" dirty="0"/>
                        <a:t>Intrusion Prevention System</a:t>
                      </a:r>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Draw bridge</a:t>
                      </a:r>
                    </a:p>
                  </a:txBody>
                  <a:tcPr/>
                </a:tc>
                <a:tc>
                  <a:txBody>
                    <a:bodyPr/>
                    <a:lstStyle/>
                    <a:p>
                      <a:r>
                        <a:rPr lang="en-US" dirty="0"/>
                        <a:t>Close unused ports</a:t>
                      </a:r>
                    </a:p>
                  </a:txBody>
                  <a:tcPr/>
                </a:tc>
                <a:extLst>
                  <a:ext uri="{0D108BD9-81ED-4DB2-BD59-A6C34878D82A}">
                    <a16:rowId xmlns:a16="http://schemas.microsoft.com/office/drawing/2014/main" val="100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Compartmentalized interior</a:t>
                      </a:r>
                      <a:r>
                        <a:rPr lang="en-US" baseline="0" dirty="0"/>
                        <a:t> (inner wall)</a:t>
                      </a:r>
                      <a:endParaRPr lang="en-US" dirty="0"/>
                    </a:p>
                  </a:txBody>
                  <a:tcPr/>
                </a:tc>
                <a:tc>
                  <a:txBody>
                    <a:bodyPr/>
                    <a:lstStyle/>
                    <a:p>
                      <a:r>
                        <a:rPr lang="en-US" dirty="0"/>
                        <a:t>Using Virtual Machines</a:t>
                      </a:r>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9737849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Minimization</a:t>
            </a:r>
          </a:p>
        </p:txBody>
      </p:sp>
      <p:sp>
        <p:nvSpPr>
          <p:cNvPr id="3" name="Content Placeholder 2"/>
          <p:cNvSpPr>
            <a:spLocks noGrp="1"/>
          </p:cNvSpPr>
          <p:nvPr>
            <p:ph idx="1"/>
          </p:nvPr>
        </p:nvSpPr>
        <p:spPr/>
        <p:txBody>
          <a:bodyPr>
            <a:normAutofit fontScale="85000" lnSpcReduction="10000"/>
          </a:bodyPr>
          <a:lstStyle/>
          <a:p>
            <a:r>
              <a:rPr lang="en-US" sz="2800" dirty="0"/>
              <a:t>Minimize secrets </a:t>
            </a:r>
          </a:p>
          <a:p>
            <a:pPr lvl="1"/>
            <a:r>
              <a:rPr lang="en-US" dirty="0"/>
              <a:t>Hard to keep secrets, so keep them to a minimum</a:t>
            </a:r>
          </a:p>
          <a:p>
            <a:r>
              <a:rPr lang="en-US" sz="2800" dirty="0"/>
              <a:t>Minimize common mechanisms </a:t>
            </a:r>
          </a:p>
          <a:p>
            <a:pPr lvl="1"/>
            <a:r>
              <a:rPr lang="en-US" dirty="0"/>
              <a:t>Use  Principle of Least Common Mechanism</a:t>
            </a:r>
          </a:p>
          <a:p>
            <a:pPr lvl="2"/>
            <a:r>
              <a:rPr lang="en-US" sz="1800" dirty="0"/>
              <a:t>Minimize shared communication paths</a:t>
            </a:r>
          </a:p>
          <a:p>
            <a:pPr lvl="3"/>
            <a:r>
              <a:rPr lang="en-US" sz="1650" dirty="0"/>
              <a:t>Turn off unneeded features ( Does Bluetooth need to be on?)</a:t>
            </a:r>
          </a:p>
          <a:p>
            <a:pPr lvl="3"/>
            <a:r>
              <a:rPr lang="en-US" sz="1800" dirty="0"/>
              <a:t>Turn off ports that are not needed (will you need ftp on this machine?)</a:t>
            </a:r>
            <a:endParaRPr lang="en-US" sz="1650" dirty="0"/>
          </a:p>
          <a:p>
            <a:pPr lvl="2"/>
            <a:r>
              <a:rPr lang="en-US" sz="1800" dirty="0"/>
              <a:t>Domain separation </a:t>
            </a:r>
          </a:p>
          <a:p>
            <a:pPr lvl="2"/>
            <a:r>
              <a:rPr lang="en-US" sz="1800" dirty="0"/>
              <a:t>Process isolation</a:t>
            </a:r>
          </a:p>
          <a:p>
            <a:pPr lvl="2"/>
            <a:r>
              <a:rPr lang="en-US" sz="1800" dirty="0"/>
              <a:t>Resource encapsulation </a:t>
            </a:r>
          </a:p>
          <a:p>
            <a:r>
              <a:rPr lang="en-US" sz="2400" dirty="0"/>
              <a:t>Minimize access</a:t>
            </a:r>
          </a:p>
          <a:p>
            <a:pPr lvl="1"/>
            <a:r>
              <a:rPr lang="en-US" dirty="0"/>
              <a:t>Principle of least privilege</a:t>
            </a:r>
          </a:p>
        </p:txBody>
      </p:sp>
    </p:spTree>
    <p:extLst>
      <p:ext uri="{BB962C8B-B14F-4D97-AF65-F5344CB8AC3E}">
        <p14:creationId xmlns:p14="http://schemas.microsoft.com/office/powerpoint/2010/main" val="24886521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Modularity</a:t>
            </a:r>
          </a:p>
        </p:txBody>
      </p:sp>
      <p:sp>
        <p:nvSpPr>
          <p:cNvPr id="3" name="Content Placeholder 2"/>
          <p:cNvSpPr>
            <a:spLocks noGrp="1"/>
          </p:cNvSpPr>
          <p:nvPr>
            <p:ph idx="1"/>
          </p:nvPr>
        </p:nvSpPr>
        <p:spPr/>
        <p:txBody>
          <a:bodyPr/>
          <a:lstStyle/>
          <a:p>
            <a:r>
              <a:rPr lang="en-US" sz="2800" dirty="0"/>
              <a:t>Write code in small self-contained units.</a:t>
            </a:r>
          </a:p>
          <a:p>
            <a:pPr lvl="1"/>
            <a:r>
              <a:rPr lang="en-US" sz="2400" dirty="0"/>
              <a:t>Easier maintenance</a:t>
            </a:r>
          </a:p>
          <a:p>
            <a:pPr lvl="1"/>
            <a:r>
              <a:rPr lang="en-US" sz="2400" dirty="0"/>
              <a:t>Easier testing</a:t>
            </a:r>
          </a:p>
          <a:p>
            <a:r>
              <a:rPr lang="en-US" sz="2800" dirty="0"/>
              <a:t>The goals for each module</a:t>
            </a:r>
          </a:p>
          <a:p>
            <a:pPr lvl="1"/>
            <a:r>
              <a:rPr lang="en-US" sz="2400" dirty="0"/>
              <a:t>Single purpose</a:t>
            </a:r>
          </a:p>
          <a:p>
            <a:pPr lvl="1"/>
            <a:r>
              <a:rPr lang="en-US" sz="2400" dirty="0"/>
              <a:t>Small: easily read and grasped by a human</a:t>
            </a:r>
          </a:p>
          <a:p>
            <a:pPr lvl="1"/>
            <a:r>
              <a:rPr lang="en-US" sz="2400" dirty="0"/>
              <a:t>Simple: promotes human understanding</a:t>
            </a:r>
          </a:p>
          <a:p>
            <a:pPr marL="457200" lvl="1" indent="0">
              <a:buNone/>
            </a:pPr>
            <a:endParaRPr lang="en-US" sz="2400" dirty="0"/>
          </a:p>
        </p:txBody>
      </p:sp>
      <p:sp>
        <p:nvSpPr>
          <p:cNvPr id="4" name="Right Brace 3"/>
          <p:cNvSpPr/>
          <p:nvPr/>
        </p:nvSpPr>
        <p:spPr>
          <a:xfrm>
            <a:off x="7451262" y="3581400"/>
            <a:ext cx="288324" cy="158990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7834870" y="3590147"/>
            <a:ext cx="996778" cy="1938992"/>
          </a:xfrm>
          <a:prstGeom prst="rect">
            <a:avLst/>
          </a:prstGeom>
          <a:noFill/>
        </p:spPr>
        <p:txBody>
          <a:bodyPr wrap="square" rtlCol="0">
            <a:spAutoFit/>
          </a:bodyPr>
          <a:lstStyle/>
          <a:p>
            <a:r>
              <a:rPr lang="en-US" sz="2000" dirty="0"/>
              <a:t>Easier to assess via code review</a:t>
            </a:r>
          </a:p>
        </p:txBody>
      </p:sp>
    </p:spTree>
    <p:extLst>
      <p:ext uri="{BB962C8B-B14F-4D97-AF65-F5344CB8AC3E}">
        <p14:creationId xmlns:p14="http://schemas.microsoft.com/office/powerpoint/2010/main" val="25297825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Design</a:t>
            </a:r>
          </a:p>
        </p:txBody>
      </p:sp>
      <p:sp>
        <p:nvSpPr>
          <p:cNvPr id="3" name="Content Placeholder 2"/>
          <p:cNvSpPr>
            <a:spLocks noGrp="1"/>
          </p:cNvSpPr>
          <p:nvPr>
            <p:ph idx="1"/>
          </p:nvPr>
        </p:nvSpPr>
        <p:spPr/>
        <p:txBody>
          <a:bodyPr/>
          <a:lstStyle/>
          <a:p>
            <a:r>
              <a:rPr lang="en-US" dirty="0"/>
              <a:t>Claude Shannon’s 1948 maxim: “The enemy knows the system.”</a:t>
            </a:r>
          </a:p>
          <a:p>
            <a:pPr lvl="1"/>
            <a:r>
              <a:rPr lang="en-US" dirty="0"/>
              <a:t>When we hide the design we are only hiding from those that can help improve it.</a:t>
            </a:r>
          </a:p>
          <a:p>
            <a:pPr lvl="1"/>
            <a:r>
              <a:rPr lang="en-US" dirty="0"/>
              <a:t>Review code/protocols openly to maximize feedback.</a:t>
            </a:r>
          </a:p>
          <a:p>
            <a:r>
              <a:rPr lang="en-US" dirty="0"/>
              <a:t>Example: AES encryption was developed and refined using an open process.</a:t>
            </a:r>
          </a:p>
        </p:txBody>
      </p:sp>
    </p:spTree>
    <p:extLst>
      <p:ext uri="{BB962C8B-B14F-4D97-AF65-F5344CB8AC3E}">
        <p14:creationId xmlns:p14="http://schemas.microsoft.com/office/powerpoint/2010/main" val="24736604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Simplicity &amp; Usability</a:t>
            </a:r>
          </a:p>
        </p:txBody>
      </p:sp>
      <p:sp>
        <p:nvSpPr>
          <p:cNvPr id="3" name="Content Placeholder 2"/>
          <p:cNvSpPr>
            <a:spLocks noGrp="1"/>
          </p:cNvSpPr>
          <p:nvPr>
            <p:ph idx="1"/>
          </p:nvPr>
        </p:nvSpPr>
        <p:spPr/>
        <p:txBody>
          <a:bodyPr/>
          <a:lstStyle/>
          <a:p>
            <a:r>
              <a:rPr lang="en-US" dirty="0"/>
              <a:t>Maximize ease of use.</a:t>
            </a:r>
          </a:p>
          <a:p>
            <a:r>
              <a:rPr lang="en-US" dirty="0"/>
              <a:t>Easy to use promotes use.</a:t>
            </a:r>
          </a:p>
          <a:p>
            <a:r>
              <a:rPr lang="en-US" dirty="0"/>
              <a:t>Hard to use promotes user avoidance.</a:t>
            </a:r>
          </a:p>
        </p:txBody>
      </p:sp>
    </p:spTree>
    <p:extLst>
      <p:ext uri="{BB962C8B-B14F-4D97-AF65-F5344CB8AC3E}">
        <p14:creationId xmlns:p14="http://schemas.microsoft.com/office/powerpoint/2010/main" val="294741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5" name="Text Box 3">
            <a:extLst>
              <a:ext uri="{FF2B5EF4-FFF2-40B4-BE49-F238E27FC236}">
                <a16:creationId xmlns:a16="http://schemas.microsoft.com/office/drawing/2014/main" id="{3A4721C7-46FF-44EA-B81A-635CE81E2693}"/>
              </a:ext>
            </a:extLst>
          </p:cNvPr>
          <p:cNvSpPr txBox="1">
            <a:spLocks noChangeArrowheads="1"/>
          </p:cNvSpPr>
          <p:nvPr/>
        </p:nvSpPr>
        <p:spPr bwMode="auto">
          <a:xfrm>
            <a:off x="1447800" y="2819400"/>
            <a:ext cx="6553200" cy="156966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marL="228600" indent="-228600">
              <a:defRPr sz="2400">
                <a:solidFill>
                  <a:schemeClr val="tx1"/>
                </a:solidFill>
                <a:latin typeface="Arial" charset="0"/>
                <a:ea typeface="ＭＳ Ｐゴシック" charset="0"/>
              </a:defRPr>
            </a:lvl1pPr>
            <a:lvl2pPr marL="628650" indent="-285750">
              <a:defRPr sz="2400">
                <a:solidFill>
                  <a:schemeClr val="tx1"/>
                </a:solidFill>
                <a:latin typeface="Arial" charset="0"/>
                <a:ea typeface="ＭＳ Ｐゴシック" charset="0"/>
              </a:defRPr>
            </a:lvl2pPr>
            <a:lvl3pPr marL="1943100">
              <a:defRPr sz="2400">
                <a:solidFill>
                  <a:schemeClr val="tx1"/>
                </a:solidFill>
                <a:latin typeface="Arial" charset="0"/>
                <a:ea typeface="ＭＳ Ｐゴシック" charset="0"/>
              </a:defRPr>
            </a:lvl3pPr>
            <a:lvl4pPr marL="2057400">
              <a:defRPr sz="2400">
                <a:solidFill>
                  <a:schemeClr val="tx1"/>
                </a:solidFill>
                <a:latin typeface="Arial" charset="0"/>
                <a:ea typeface="ＭＳ Ｐゴシック" charset="0"/>
              </a:defRPr>
            </a:lvl4pPr>
            <a:lvl5pPr marL="2171700">
              <a:defRPr sz="2400">
                <a:solidFill>
                  <a:schemeClr val="tx1"/>
                </a:solidFill>
                <a:latin typeface="Arial" charset="0"/>
                <a:ea typeface="ＭＳ Ｐゴシック" charset="0"/>
              </a:defRPr>
            </a:lvl5pPr>
            <a:lvl6pPr marL="2628900" eaLnBrk="0" fontAlgn="base" hangingPunct="0">
              <a:spcBef>
                <a:spcPct val="0"/>
              </a:spcBef>
              <a:spcAft>
                <a:spcPct val="0"/>
              </a:spcAft>
              <a:defRPr sz="2400">
                <a:solidFill>
                  <a:schemeClr val="tx1"/>
                </a:solidFill>
                <a:latin typeface="Arial" charset="0"/>
                <a:ea typeface="ＭＳ Ｐゴシック" charset="0"/>
              </a:defRPr>
            </a:lvl6pPr>
            <a:lvl7pPr marL="3086100" eaLnBrk="0" fontAlgn="base" hangingPunct="0">
              <a:spcBef>
                <a:spcPct val="0"/>
              </a:spcBef>
              <a:spcAft>
                <a:spcPct val="0"/>
              </a:spcAft>
              <a:defRPr sz="2400">
                <a:solidFill>
                  <a:schemeClr val="tx1"/>
                </a:solidFill>
                <a:latin typeface="Arial" charset="0"/>
                <a:ea typeface="ＭＳ Ｐゴシック" charset="0"/>
              </a:defRPr>
            </a:lvl7pPr>
            <a:lvl8pPr marL="3543300" eaLnBrk="0" fontAlgn="base" hangingPunct="0">
              <a:spcBef>
                <a:spcPct val="0"/>
              </a:spcBef>
              <a:spcAft>
                <a:spcPct val="0"/>
              </a:spcAft>
              <a:defRPr sz="2400">
                <a:solidFill>
                  <a:schemeClr val="tx1"/>
                </a:solidFill>
                <a:latin typeface="Arial" charset="0"/>
                <a:ea typeface="ＭＳ Ｐゴシック" charset="0"/>
              </a:defRPr>
            </a:lvl8pPr>
            <a:lvl9pPr marL="4000500" eaLnBrk="0" fontAlgn="base" hangingPunct="0">
              <a:spcBef>
                <a:spcPct val="0"/>
              </a:spcBef>
              <a:spcAft>
                <a:spcPct val="0"/>
              </a:spcAft>
              <a:defRPr sz="2400">
                <a:solidFill>
                  <a:schemeClr val="tx1"/>
                </a:solidFill>
                <a:latin typeface="Arial" charset="0"/>
                <a:ea typeface="ＭＳ Ｐゴシック" charset="0"/>
              </a:defRPr>
            </a:lvl9pPr>
          </a:lstStyle>
          <a:p>
            <a:pPr lvl="1" eaLnBrk="1" hangingPunct="1">
              <a:spcBef>
                <a:spcPct val="50000"/>
              </a:spcBef>
              <a:buFontTx/>
              <a:buChar char="•"/>
              <a:defRPr/>
            </a:pPr>
            <a:r>
              <a:rPr lang="en-US" dirty="0"/>
              <a:t>Risk assessment</a:t>
            </a:r>
          </a:p>
          <a:p>
            <a:pPr lvl="1" eaLnBrk="1" hangingPunct="1">
              <a:spcBef>
                <a:spcPct val="50000"/>
              </a:spcBef>
              <a:buFontTx/>
              <a:buChar char="•"/>
              <a:defRPr/>
            </a:pPr>
            <a:r>
              <a:rPr lang="en-US" dirty="0"/>
              <a:t>Patching</a:t>
            </a:r>
          </a:p>
          <a:p>
            <a:pPr lvl="1" eaLnBrk="1" hangingPunct="1">
              <a:spcBef>
                <a:spcPct val="50000"/>
              </a:spcBef>
              <a:buFontTx/>
              <a:buChar char="•"/>
              <a:defRPr/>
            </a:pPr>
            <a:r>
              <a:rPr lang="en-US" dirty="0"/>
              <a:t>Fundamental Security Design Principles</a:t>
            </a:r>
          </a:p>
        </p:txBody>
      </p:sp>
    </p:spTree>
    <p:extLst>
      <p:ext uri="{BB962C8B-B14F-4D97-AF65-F5344CB8AC3E}">
        <p14:creationId xmlns:p14="http://schemas.microsoft.com/office/powerpoint/2010/main" val="11519493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Least Astonishment</a:t>
            </a:r>
          </a:p>
        </p:txBody>
      </p:sp>
      <p:sp>
        <p:nvSpPr>
          <p:cNvPr id="3" name="Content Placeholder 2"/>
          <p:cNvSpPr>
            <a:spLocks noGrp="1"/>
          </p:cNvSpPr>
          <p:nvPr>
            <p:ph idx="1"/>
          </p:nvPr>
        </p:nvSpPr>
        <p:spPr/>
        <p:txBody>
          <a:bodyPr/>
          <a:lstStyle/>
          <a:p>
            <a:r>
              <a:rPr lang="en-US" sz="2000" dirty="0"/>
              <a:t> A component of a system or an artifact should behave in a manner consistent with how users of that component are likely to expect it to behave; that is, users should not be astonished at the way it behaves.</a:t>
            </a:r>
          </a:p>
          <a:p>
            <a:endParaRPr lang="en-US" sz="2000" dirty="0"/>
          </a:p>
          <a:p>
            <a:pPr marL="0" indent="0">
              <a:buNone/>
            </a:pPr>
            <a:r>
              <a:rPr lang="en-US" sz="2000" b="1" dirty="0"/>
              <a:t>Example: </a:t>
            </a:r>
            <a:r>
              <a:rPr lang="en-US" sz="2000" dirty="0"/>
              <a:t>The buttons to minimize/close/maximize an application window are on the left in Macs but it is right on Windows machines.</a:t>
            </a:r>
          </a:p>
          <a:p>
            <a:pPr marL="0" indent="0">
              <a:buNone/>
            </a:pPr>
            <a:r>
              <a:rPr lang="en-US" sz="2000" dirty="0"/>
              <a:t>If this setting was changed in your Windows machine, how would it affect you? </a:t>
            </a:r>
          </a:p>
          <a:p>
            <a:endParaRPr lang="en-US" sz="2000" dirty="0"/>
          </a:p>
          <a:p>
            <a:endParaRPr lang="en-US" sz="2000" dirty="0"/>
          </a:p>
          <a:p>
            <a:endParaRPr lang="en-US" sz="2000" dirty="0"/>
          </a:p>
        </p:txBody>
      </p:sp>
    </p:spTree>
    <p:extLst>
      <p:ext uri="{BB962C8B-B14F-4D97-AF65-F5344CB8AC3E}">
        <p14:creationId xmlns:p14="http://schemas.microsoft.com/office/powerpoint/2010/main" val="24681666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Domain Separation</a:t>
            </a:r>
          </a:p>
        </p:txBody>
      </p:sp>
      <p:sp>
        <p:nvSpPr>
          <p:cNvPr id="3" name="Content Placeholder 2"/>
          <p:cNvSpPr>
            <a:spLocks noGrp="1"/>
          </p:cNvSpPr>
          <p:nvPr>
            <p:ph idx="1"/>
          </p:nvPr>
        </p:nvSpPr>
        <p:spPr/>
        <p:txBody>
          <a:bodyPr/>
          <a:lstStyle/>
          <a:p>
            <a:pPr marL="0" indent="0">
              <a:buNone/>
            </a:pPr>
            <a:r>
              <a:rPr lang="en-US" sz="1800" dirty="0"/>
              <a:t>A 17</a:t>
            </a:r>
            <a:r>
              <a:rPr lang="en-US" sz="1800" baseline="30000" dirty="0"/>
              <a:t>th</a:t>
            </a:r>
            <a:r>
              <a:rPr lang="en-US" sz="1800" dirty="0"/>
              <a:t> century proverb says </a:t>
            </a:r>
          </a:p>
          <a:p>
            <a:pPr marL="0" indent="0">
              <a:buNone/>
            </a:pPr>
            <a:r>
              <a:rPr lang="en-US" sz="1800" dirty="0"/>
              <a:t>                      “Good fences make good neighbors.”</a:t>
            </a:r>
          </a:p>
          <a:p>
            <a:pPr marL="0" indent="0">
              <a:buNone/>
            </a:pPr>
            <a:endParaRPr lang="en-US" sz="1800" dirty="0"/>
          </a:p>
          <a:p>
            <a:r>
              <a:rPr lang="en-US" sz="1800" dirty="0"/>
              <a:t>Domain separation is a way to separate data and/or systems into logically-defined domains.</a:t>
            </a:r>
          </a:p>
          <a:p>
            <a:r>
              <a:rPr lang="en-US" sz="1800" dirty="0"/>
              <a:t>Allows access to be more tightly controlled.</a:t>
            </a:r>
          </a:p>
          <a:p>
            <a:r>
              <a:rPr lang="en-US" sz="1800" dirty="0"/>
              <a:t>Ensures that communications between domains are allowed only as authorized.</a:t>
            </a:r>
          </a:p>
          <a:p>
            <a:r>
              <a:rPr lang="en-US" sz="1800" dirty="0"/>
              <a:t>If one domain is compromised, domain separation protects the other domains from compromise and contains the incident, limiting the damage. </a:t>
            </a:r>
          </a:p>
          <a:p>
            <a:endParaRPr lang="en-US" sz="1800" dirty="0"/>
          </a:p>
        </p:txBody>
      </p:sp>
    </p:spTree>
    <p:extLst>
      <p:ext uri="{BB962C8B-B14F-4D97-AF65-F5344CB8AC3E}">
        <p14:creationId xmlns:p14="http://schemas.microsoft.com/office/powerpoint/2010/main" val="10901476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Domain Separation in a Hospital</a:t>
            </a:r>
          </a:p>
        </p:txBody>
      </p:sp>
      <p:sp>
        <p:nvSpPr>
          <p:cNvPr id="3" name="Content Placeholder 2"/>
          <p:cNvSpPr>
            <a:spLocks noGrp="1"/>
          </p:cNvSpPr>
          <p:nvPr>
            <p:ph idx="1"/>
          </p:nvPr>
        </p:nvSpPr>
        <p:spPr/>
        <p:txBody>
          <a:bodyPr/>
          <a:lstStyle/>
          <a:p>
            <a:r>
              <a:rPr lang="en-US" sz="2400" dirty="0"/>
              <a:t>One can define various domains in hospital </a:t>
            </a:r>
          </a:p>
          <a:p>
            <a:r>
              <a:rPr lang="en-US" sz="2400" dirty="0"/>
              <a:t>For example, each department operates in its own domain. </a:t>
            </a:r>
          </a:p>
          <a:p>
            <a:pPr lvl="1"/>
            <a:r>
              <a:rPr lang="fr-FR" sz="2000" dirty="0"/>
              <a:t>Management Domain – Patient Domain- </a:t>
            </a:r>
            <a:r>
              <a:rPr lang="fr-FR" sz="2000" dirty="0" err="1"/>
              <a:t>Doctor</a:t>
            </a:r>
            <a:r>
              <a:rPr lang="fr-FR" sz="2000" dirty="0"/>
              <a:t> Domain-Nurse Domain</a:t>
            </a:r>
          </a:p>
          <a:p>
            <a:r>
              <a:rPr lang="en-US" sz="2400" dirty="0"/>
              <a:t>Certain resources are shared between domains</a:t>
            </a:r>
          </a:p>
          <a:p>
            <a:pPr lvl="1"/>
            <a:r>
              <a:rPr lang="en-US" sz="2000" dirty="0"/>
              <a:t>Same building</a:t>
            </a:r>
          </a:p>
          <a:p>
            <a:pPr lvl="1"/>
            <a:r>
              <a:rPr lang="en-US" sz="2000" dirty="0"/>
              <a:t>Registration system</a:t>
            </a:r>
          </a:p>
          <a:p>
            <a:r>
              <a:rPr lang="en-US" sz="2400" dirty="0"/>
              <a:t>Other resources are not</a:t>
            </a:r>
          </a:p>
          <a:p>
            <a:pPr marL="342900" lvl="1" indent="0">
              <a:buNone/>
            </a:pPr>
            <a:endParaRPr lang="en-US" sz="2400" dirty="0"/>
          </a:p>
          <a:p>
            <a:pPr marL="342900" lvl="1" indent="0">
              <a:buNone/>
            </a:pPr>
            <a:endParaRPr lang="en-US" sz="2400" dirty="0"/>
          </a:p>
          <a:p>
            <a:endParaRPr lang="en-US" sz="2800" dirty="0"/>
          </a:p>
          <a:p>
            <a:endParaRPr lang="en-US" sz="2800" dirty="0"/>
          </a:p>
        </p:txBody>
      </p:sp>
    </p:spTree>
    <p:extLst>
      <p:ext uri="{BB962C8B-B14F-4D97-AF65-F5344CB8AC3E}">
        <p14:creationId xmlns:p14="http://schemas.microsoft.com/office/powerpoint/2010/main" val="38516060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Isolation</a:t>
            </a:r>
          </a:p>
        </p:txBody>
      </p:sp>
      <p:sp>
        <p:nvSpPr>
          <p:cNvPr id="3" name="Content Placeholder 2"/>
          <p:cNvSpPr>
            <a:spLocks noGrp="1"/>
          </p:cNvSpPr>
          <p:nvPr>
            <p:ph idx="1"/>
          </p:nvPr>
        </p:nvSpPr>
        <p:spPr/>
        <p:txBody>
          <a:bodyPr/>
          <a:lstStyle/>
          <a:p>
            <a:r>
              <a:rPr lang="en-US" sz="1800" dirty="0"/>
              <a:t>Process isolation is segregating a process so that it can only access the resources allocated for it. </a:t>
            </a:r>
          </a:p>
          <a:p>
            <a:pPr lvl="1"/>
            <a:r>
              <a:rPr lang="en-US" sz="1600" dirty="0"/>
              <a:t>It protects the system by limiting the effects that one process can have upon other processes.</a:t>
            </a:r>
          </a:p>
          <a:p>
            <a:pPr lvl="1"/>
            <a:r>
              <a:rPr lang="en-US" sz="1600" dirty="0"/>
              <a:t>For example a software process on the computer is allocated a part of  memory and is not allowed to access other memory in the system except for shared resources.</a:t>
            </a:r>
          </a:p>
          <a:p>
            <a:r>
              <a:rPr lang="en-US" sz="1800" dirty="0"/>
              <a:t>With process isolation</a:t>
            </a:r>
          </a:p>
          <a:p>
            <a:pPr lvl="1"/>
            <a:r>
              <a:rPr lang="en-US" sz="1600" dirty="0"/>
              <a:t>A resource can be made available for exclusive access by one process.</a:t>
            </a:r>
          </a:p>
          <a:p>
            <a:pPr lvl="1"/>
            <a:r>
              <a:rPr lang="en-US" sz="1600" dirty="0"/>
              <a:t>When processes end, the resources they held are reclaimed by the system.</a:t>
            </a:r>
            <a:endParaRPr lang="en-US" sz="1800" dirty="0"/>
          </a:p>
          <a:p>
            <a:r>
              <a:rPr lang="en-US" sz="1800" dirty="0"/>
              <a:t>Operating systems use various hardware and software technologies to enforce process isolation.</a:t>
            </a:r>
          </a:p>
          <a:p>
            <a:endParaRPr lang="en-US" sz="2400" dirty="0"/>
          </a:p>
        </p:txBody>
      </p:sp>
    </p:spTree>
    <p:extLst>
      <p:ext uri="{BB962C8B-B14F-4D97-AF65-F5344CB8AC3E}">
        <p14:creationId xmlns:p14="http://schemas.microsoft.com/office/powerpoint/2010/main" val="40196410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sz="2400" dirty="0"/>
              <a:t>Process Isolation in the Hospital Scenario</a:t>
            </a:r>
          </a:p>
        </p:txBody>
      </p:sp>
      <p:sp>
        <p:nvSpPr>
          <p:cNvPr id="3" name="Content Placeholder 2"/>
          <p:cNvSpPr>
            <a:spLocks noGrp="1"/>
          </p:cNvSpPr>
          <p:nvPr>
            <p:ph idx="1"/>
          </p:nvPr>
        </p:nvSpPr>
        <p:spPr/>
        <p:txBody>
          <a:bodyPr/>
          <a:lstStyle/>
          <a:p>
            <a:r>
              <a:rPr lang="en-US" sz="2000" dirty="0"/>
              <a:t>Consider a process to be the process that a patient goes through starting with entering the hospital to leaving the hospital.</a:t>
            </a:r>
          </a:p>
          <a:p>
            <a:r>
              <a:rPr lang="en-US" sz="2000" dirty="0"/>
              <a:t> Two patients (processes) will share some resources (e.g. wait in the same waiting room); if they are both patients of the same domain say, ENT, they may share more resources (e.g. the same nurse takes their pulse). Once they go into the doctor’s room they are isolated. Each will see a doctor in a different room. The doctor will not be checking the two patients at the same time.</a:t>
            </a:r>
          </a:p>
          <a:p>
            <a:pPr lvl="1"/>
            <a:r>
              <a:rPr lang="en-US" sz="1800" dirty="0"/>
              <a:t>What could be drawbacks of the two patients being seen by the doctor at the same time?</a:t>
            </a:r>
          </a:p>
          <a:p>
            <a:endParaRPr lang="en-US" sz="2800" dirty="0"/>
          </a:p>
        </p:txBody>
      </p:sp>
    </p:spTree>
    <p:extLst>
      <p:ext uri="{BB962C8B-B14F-4D97-AF65-F5344CB8AC3E}">
        <p14:creationId xmlns:p14="http://schemas.microsoft.com/office/powerpoint/2010/main" val="38256843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 Encapsulation</a:t>
            </a:r>
          </a:p>
        </p:txBody>
      </p:sp>
      <p:sp>
        <p:nvSpPr>
          <p:cNvPr id="3" name="Content Placeholder 2"/>
          <p:cNvSpPr>
            <a:spLocks noGrp="1"/>
          </p:cNvSpPr>
          <p:nvPr>
            <p:ph idx="1"/>
          </p:nvPr>
        </p:nvSpPr>
        <p:spPr/>
        <p:txBody>
          <a:bodyPr/>
          <a:lstStyle/>
          <a:p>
            <a:r>
              <a:rPr lang="en-US" sz="2000" dirty="0"/>
              <a:t>Resource encapsulation is the inclusion of all resources (data/methods) needed for an object to function within the object itself.</a:t>
            </a:r>
          </a:p>
          <a:p>
            <a:pPr lvl="1"/>
            <a:r>
              <a:rPr lang="en-US" sz="1800" dirty="0"/>
              <a:t>The resources are protected and not directly accessible by a subject. </a:t>
            </a:r>
          </a:p>
          <a:p>
            <a:pPr lvl="1"/>
            <a:r>
              <a:rPr lang="en-US" sz="1800" dirty="0"/>
              <a:t>Helps with information hiding</a:t>
            </a:r>
          </a:p>
          <a:p>
            <a:pPr lvl="1"/>
            <a:r>
              <a:rPr lang="en-US" sz="1800" dirty="0"/>
              <a:t>The object publishes its interfaces. Other objects adhere to these interfaces to use the object without having to be concerned with how the object accomplishes it. The idea is "don't tell me how you do it; just do it."</a:t>
            </a:r>
          </a:p>
          <a:p>
            <a:r>
              <a:rPr lang="en-US" sz="2000" dirty="0"/>
              <a:t>In programming, resource encapsulation is one of the main principles of object oriented design.</a:t>
            </a:r>
          </a:p>
          <a:p>
            <a:endParaRPr lang="en-US" sz="2000" dirty="0"/>
          </a:p>
          <a:p>
            <a:endParaRPr lang="en-US" sz="2000" dirty="0"/>
          </a:p>
        </p:txBody>
      </p:sp>
    </p:spTree>
    <p:extLst>
      <p:ext uri="{BB962C8B-B14F-4D97-AF65-F5344CB8AC3E}">
        <p14:creationId xmlns:p14="http://schemas.microsoft.com/office/powerpoint/2010/main" val="9974514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3F43E-C0AE-714A-99CA-806C3944E723}"/>
              </a:ext>
            </a:extLst>
          </p:cNvPr>
          <p:cNvSpPr>
            <a:spLocks noGrp="1"/>
          </p:cNvSpPr>
          <p:nvPr>
            <p:ph type="title"/>
          </p:nvPr>
        </p:nvSpPr>
        <p:spPr/>
        <p:txBody>
          <a:bodyPr/>
          <a:lstStyle/>
          <a:p>
            <a:r>
              <a:rPr lang="en-US" dirty="0"/>
              <a:t>C++ Class</a:t>
            </a:r>
          </a:p>
        </p:txBody>
      </p:sp>
      <p:pic>
        <p:nvPicPr>
          <p:cNvPr id="4" name="Picture 3">
            <a:extLst>
              <a:ext uri="{FF2B5EF4-FFF2-40B4-BE49-F238E27FC236}">
                <a16:creationId xmlns:a16="http://schemas.microsoft.com/office/drawing/2014/main" id="{D714189A-3BA5-954A-9DF7-33565B75D40A}"/>
              </a:ext>
            </a:extLst>
          </p:cNvPr>
          <p:cNvPicPr>
            <a:picLocks noChangeAspect="1"/>
          </p:cNvPicPr>
          <p:nvPr/>
        </p:nvPicPr>
        <p:blipFill>
          <a:blip r:embed="rId3"/>
          <a:stretch>
            <a:fillRect/>
          </a:stretch>
        </p:blipFill>
        <p:spPr>
          <a:xfrm>
            <a:off x="2540000" y="1619250"/>
            <a:ext cx="4064000" cy="3924300"/>
          </a:xfrm>
          <a:prstGeom prst="rect">
            <a:avLst/>
          </a:prstGeom>
        </p:spPr>
      </p:pic>
    </p:spTree>
    <p:extLst>
      <p:ext uri="{BB962C8B-B14F-4D97-AF65-F5344CB8AC3E}">
        <p14:creationId xmlns:p14="http://schemas.microsoft.com/office/powerpoint/2010/main" val="39763176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609600"/>
            <a:ext cx="7772400" cy="457200"/>
          </a:xfrm>
        </p:spPr>
        <p:txBody>
          <a:bodyPr/>
          <a:lstStyle/>
          <a:p>
            <a:pPr algn="l"/>
            <a:r>
              <a:rPr lang="en-US" sz="2400" dirty="0"/>
              <a:t>Resource Encapsulation in the Hospital Scenario</a:t>
            </a:r>
          </a:p>
        </p:txBody>
      </p:sp>
      <p:sp>
        <p:nvSpPr>
          <p:cNvPr id="3" name="Content Placeholder 2"/>
          <p:cNvSpPr>
            <a:spLocks noGrp="1"/>
          </p:cNvSpPr>
          <p:nvPr>
            <p:ph idx="1"/>
          </p:nvPr>
        </p:nvSpPr>
        <p:spPr/>
        <p:txBody>
          <a:bodyPr/>
          <a:lstStyle/>
          <a:p>
            <a:r>
              <a:rPr lang="en-US" sz="2400" dirty="0"/>
              <a:t>Think of the medication for a patient as a resource .</a:t>
            </a:r>
          </a:p>
          <a:p>
            <a:r>
              <a:rPr lang="en-US" sz="2400" dirty="0"/>
              <a:t>Suppose the medication is encapsulated in a dispenser.</a:t>
            </a:r>
          </a:p>
          <a:p>
            <a:r>
              <a:rPr lang="en-US" sz="2400" dirty="0"/>
              <a:t> There is a code to dispense the medicine for the patient  in the right dose and this is the only way to access this medicine.</a:t>
            </a:r>
          </a:p>
          <a:p>
            <a:r>
              <a:rPr lang="en-US" sz="2400" dirty="0"/>
              <a:t>The nurse who needs to administer the medicine will have the code; will be able to dispense but not modify it. </a:t>
            </a:r>
          </a:p>
          <a:p>
            <a:r>
              <a:rPr lang="en-US" sz="2400" dirty="0"/>
              <a:t>What are the security implications of resource encapsulation in this scenario?</a:t>
            </a:r>
          </a:p>
          <a:p>
            <a:endParaRPr lang="en-US" sz="2400" dirty="0"/>
          </a:p>
        </p:txBody>
      </p:sp>
    </p:spTree>
    <p:extLst>
      <p:ext uri="{BB962C8B-B14F-4D97-AF65-F5344CB8AC3E}">
        <p14:creationId xmlns:p14="http://schemas.microsoft.com/office/powerpoint/2010/main" val="28603795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Complete Mediation</a:t>
            </a:r>
          </a:p>
        </p:txBody>
      </p:sp>
      <p:sp>
        <p:nvSpPr>
          <p:cNvPr id="3" name="Content Placeholder 2"/>
          <p:cNvSpPr>
            <a:spLocks noGrp="1"/>
          </p:cNvSpPr>
          <p:nvPr>
            <p:ph idx="1"/>
          </p:nvPr>
        </p:nvSpPr>
        <p:spPr/>
        <p:txBody>
          <a:bodyPr/>
          <a:lstStyle/>
          <a:p>
            <a:pPr marL="0" indent="0">
              <a:buNone/>
            </a:pPr>
            <a:r>
              <a:rPr lang="en-US" sz="2000" b="1" dirty="0"/>
              <a:t>Mediation</a:t>
            </a:r>
            <a:r>
              <a:rPr lang="en-US" sz="2000" dirty="0"/>
              <a:t> in most general terms is to bring about an agreement. In computer science mediation becomes making sure that the access to a file by a user is authorized</a:t>
            </a:r>
          </a:p>
          <a:p>
            <a:pPr marL="0" indent="0">
              <a:buNone/>
            </a:pPr>
            <a:r>
              <a:rPr lang="en-US" sz="2000" b="1" dirty="0"/>
              <a:t>Complete mediation</a:t>
            </a:r>
            <a:r>
              <a:rPr lang="en-US" sz="2000" dirty="0"/>
              <a:t> is making sure that every access is mediated. </a:t>
            </a:r>
          </a:p>
          <a:p>
            <a:r>
              <a:rPr lang="en-US" sz="2000" dirty="0"/>
              <a:t>In computing, a cache is a hardware or software component that stores data so future requests for that data can be served faster.</a:t>
            </a:r>
          </a:p>
          <a:p>
            <a:r>
              <a:rPr lang="en-US" sz="2000" dirty="0"/>
              <a:t>Principle of Complete Mediation restricts the caching of information. </a:t>
            </a:r>
          </a:p>
          <a:p>
            <a:r>
              <a:rPr lang="en-US" sz="2000" dirty="0"/>
              <a:t>This often leads to simpler implementations of mechanisms and better security.</a:t>
            </a:r>
          </a:p>
          <a:p>
            <a:r>
              <a:rPr lang="en-US" sz="2000" dirty="0"/>
              <a:t>But in practice complete mediation is costly in terms of time and resources and caching is used</a:t>
            </a:r>
          </a:p>
        </p:txBody>
      </p:sp>
    </p:spTree>
    <p:extLst>
      <p:ext uri="{BB962C8B-B14F-4D97-AF65-F5344CB8AC3E}">
        <p14:creationId xmlns:p14="http://schemas.microsoft.com/office/powerpoint/2010/main" val="37435433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162800" cy="457200"/>
          </a:xfrm>
        </p:spPr>
        <p:txBody>
          <a:bodyPr/>
          <a:lstStyle/>
          <a:p>
            <a:r>
              <a:rPr lang="en-US" sz="2800" dirty="0"/>
              <a:t>Principle of Separation of Privilege</a:t>
            </a:r>
          </a:p>
        </p:txBody>
      </p:sp>
      <p:sp>
        <p:nvSpPr>
          <p:cNvPr id="3" name="Content Placeholder 2"/>
          <p:cNvSpPr>
            <a:spLocks noGrp="1"/>
          </p:cNvSpPr>
          <p:nvPr>
            <p:ph idx="1"/>
          </p:nvPr>
        </p:nvSpPr>
        <p:spPr/>
        <p:txBody>
          <a:bodyPr/>
          <a:lstStyle/>
          <a:p>
            <a:r>
              <a:rPr lang="en-US" sz="2000" dirty="0">
                <a:solidFill>
                  <a:schemeClr val="dk1"/>
                </a:solidFill>
                <a:ea typeface="Calibri"/>
                <a:cs typeface="Calibri"/>
                <a:sym typeface="Calibri"/>
              </a:rPr>
              <a:t>Ideally every access should be based on more than one condition </a:t>
            </a:r>
            <a:r>
              <a:rPr lang="en-US" sz="2000" dirty="0"/>
              <a:t>so that defeating one protection system won't enable complete access.</a:t>
            </a:r>
            <a:endParaRPr lang="en-US" sz="2000" dirty="0">
              <a:solidFill>
                <a:schemeClr val="dk1"/>
              </a:solidFill>
              <a:ea typeface="Calibri"/>
              <a:cs typeface="Calibri"/>
              <a:sym typeface="Calibri"/>
            </a:endParaRPr>
          </a:p>
          <a:p>
            <a:pPr lvl="0"/>
            <a:r>
              <a:rPr lang="en-US" sz="2000" dirty="0">
                <a:solidFill>
                  <a:schemeClr val="dk1"/>
                </a:solidFill>
                <a:ea typeface="Calibri"/>
                <a:cs typeface="Calibri"/>
                <a:sym typeface="Calibri"/>
              </a:rPr>
              <a:t>Also called “Separation of Duty”</a:t>
            </a:r>
          </a:p>
          <a:p>
            <a:pPr lvl="0"/>
            <a:r>
              <a:rPr lang="en-US" sz="2000" dirty="0"/>
              <a:t>Well implemented in financial organizations:</a:t>
            </a:r>
          </a:p>
          <a:p>
            <a:pPr lvl="1"/>
            <a:r>
              <a:rPr lang="en-US" sz="2400" dirty="0"/>
              <a:t>Two keys required to open a safe-deposit box</a:t>
            </a:r>
          </a:p>
          <a:p>
            <a:pPr lvl="1"/>
            <a:r>
              <a:rPr lang="en-US" sz="2400" dirty="0"/>
              <a:t>Two signatures required on a check</a:t>
            </a:r>
          </a:p>
          <a:p>
            <a:r>
              <a:rPr lang="en-US" sz="2800" dirty="0">
                <a:solidFill>
                  <a:schemeClr val="dk1"/>
                </a:solidFill>
                <a:ea typeface="Calibri"/>
                <a:cs typeface="Calibri"/>
                <a:sym typeface="Calibri"/>
              </a:rPr>
              <a:t>Two-factor authentication:</a:t>
            </a:r>
          </a:p>
          <a:p>
            <a:pPr lvl="1"/>
            <a:r>
              <a:rPr lang="en-US" sz="2400" dirty="0">
                <a:solidFill>
                  <a:schemeClr val="dk1"/>
                </a:solidFill>
                <a:ea typeface="Calibri"/>
                <a:cs typeface="Calibri"/>
                <a:sym typeface="Calibri"/>
              </a:rPr>
              <a:t>Two different authentication mechanisms are needed</a:t>
            </a:r>
          </a:p>
          <a:p>
            <a:endParaRPr lang="en-US" sz="2800" dirty="0"/>
          </a:p>
        </p:txBody>
      </p:sp>
    </p:spTree>
    <p:extLst>
      <p:ext uri="{BB962C8B-B14F-4D97-AF65-F5344CB8AC3E}">
        <p14:creationId xmlns:p14="http://schemas.microsoft.com/office/powerpoint/2010/main" val="2913495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 Definition</a:t>
            </a:r>
          </a:p>
        </p:txBody>
      </p:sp>
      <p:sp>
        <p:nvSpPr>
          <p:cNvPr id="3" name="Content Placeholder 2"/>
          <p:cNvSpPr>
            <a:spLocks noGrp="1"/>
          </p:cNvSpPr>
          <p:nvPr>
            <p:ph idx="1"/>
          </p:nvPr>
        </p:nvSpPr>
        <p:spPr/>
        <p:txBody>
          <a:bodyPr/>
          <a:lstStyle/>
          <a:p>
            <a:pPr>
              <a:spcBef>
                <a:spcPts val="1200"/>
              </a:spcBef>
            </a:pPr>
            <a:r>
              <a:rPr lang="en-US" sz="2400" dirty="0"/>
              <a:t>an event that, if it occurs, adversely affects the ability of an engineering system (including cyber)</a:t>
            </a:r>
            <a:r>
              <a:rPr lang="en-US" sz="2400" dirty="0">
                <a:solidFill>
                  <a:srgbClr val="FF0000"/>
                </a:solidFill>
              </a:rPr>
              <a:t> </a:t>
            </a:r>
            <a:r>
              <a:rPr lang="en-US" sz="2400" dirty="0"/>
              <a:t>to achieve its outcome objectives (Garvey, 2008). </a:t>
            </a:r>
          </a:p>
          <a:p>
            <a:pPr>
              <a:lnSpc>
                <a:spcPct val="100000"/>
              </a:lnSpc>
              <a:spcBef>
                <a:spcPts val="1200"/>
              </a:spcBef>
            </a:pPr>
            <a:r>
              <a:rPr lang="en-US" sz="2400" dirty="0"/>
              <a:t>The possibility of loss or injury</a:t>
            </a:r>
          </a:p>
          <a:p>
            <a:pPr>
              <a:lnSpc>
                <a:spcPct val="100000"/>
              </a:lnSpc>
              <a:spcBef>
                <a:spcPts val="1200"/>
              </a:spcBef>
            </a:pPr>
            <a:r>
              <a:rPr lang="en-US" sz="2400" dirty="0"/>
              <a:t>The chance an unwanted event occurs</a:t>
            </a:r>
          </a:p>
          <a:p>
            <a:pPr>
              <a:lnSpc>
                <a:spcPct val="100000"/>
              </a:lnSpc>
              <a:spcBef>
                <a:spcPts val="1200"/>
              </a:spcBef>
            </a:pPr>
            <a:r>
              <a:rPr lang="en-US" sz="2400" dirty="0"/>
              <a:t>In economics, this question is answered in terms of a person’s monetary perspective or value structure</a:t>
            </a:r>
          </a:p>
          <a:p>
            <a:pPr>
              <a:lnSpc>
                <a:spcPct val="100000"/>
              </a:lnSpc>
              <a:spcBef>
                <a:spcPts val="1200"/>
              </a:spcBef>
            </a:pPr>
            <a:r>
              <a:rPr lang="en-US" sz="2400" dirty="0"/>
              <a:t>Requires human interpretation and value judgments specific to a situation</a:t>
            </a:r>
          </a:p>
        </p:txBody>
      </p:sp>
    </p:spTree>
    <p:extLst>
      <p:ext uri="{BB962C8B-B14F-4D97-AF65-F5344CB8AC3E}">
        <p14:creationId xmlns:p14="http://schemas.microsoft.com/office/powerpoint/2010/main" val="1097190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Measuring Risk</a:t>
            </a:r>
          </a:p>
        </p:txBody>
      </p:sp>
      <p:sp>
        <p:nvSpPr>
          <p:cNvPr id="3" name="Content Placeholder 2"/>
          <p:cNvSpPr>
            <a:spLocks noGrp="1"/>
          </p:cNvSpPr>
          <p:nvPr>
            <p:ph idx="1"/>
          </p:nvPr>
        </p:nvSpPr>
        <p:spPr/>
        <p:txBody>
          <a:bodyPr/>
          <a:lstStyle/>
          <a:p>
            <a:pPr marL="0" indent="0">
              <a:buNone/>
            </a:pPr>
            <a:r>
              <a:rPr lang="en-US" sz="2400" dirty="0"/>
              <a:t>A general expression for measuring risk is given by (Garvey, 2008) as </a:t>
            </a:r>
          </a:p>
          <a:p>
            <a:pPr marL="0" indent="0">
              <a:buNone/>
            </a:pPr>
            <a:endParaRPr lang="en-US" sz="2400" dirty="0"/>
          </a:p>
          <a:p>
            <a:pPr marL="0" indent="0" algn="ctr">
              <a:buNone/>
            </a:pPr>
            <a:r>
              <a:rPr lang="en-US" dirty="0"/>
              <a:t>Risk = f(Probability, Consequence) </a:t>
            </a:r>
          </a:p>
          <a:p>
            <a:endParaRPr lang="en-US" sz="2400" dirty="0"/>
          </a:p>
        </p:txBody>
      </p:sp>
    </p:spTree>
    <p:extLst>
      <p:ext uri="{BB962C8B-B14F-4D97-AF65-F5344CB8AC3E}">
        <p14:creationId xmlns:p14="http://schemas.microsoft.com/office/powerpoint/2010/main" val="14801731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 Management</a:t>
            </a:r>
          </a:p>
        </p:txBody>
      </p:sp>
      <p:sp>
        <p:nvSpPr>
          <p:cNvPr id="3" name="Content Placeholder 2"/>
          <p:cNvSpPr>
            <a:spLocks noGrp="1"/>
          </p:cNvSpPr>
          <p:nvPr>
            <p:ph idx="1"/>
          </p:nvPr>
        </p:nvSpPr>
        <p:spPr/>
        <p:txBody>
          <a:bodyPr/>
          <a:lstStyle/>
          <a:p>
            <a:pPr>
              <a:lnSpc>
                <a:spcPct val="100000"/>
              </a:lnSpc>
              <a:spcBef>
                <a:spcPts val="1200"/>
              </a:spcBef>
            </a:pPr>
            <a:r>
              <a:rPr lang="en-US" sz="2800" dirty="0"/>
              <a:t>Risk management is a formal process used to continuously identify, analyze, and adjudicate events that, if they occur, have unwanted impacts on a system’s ability to achieve its outcome objectives (Garvey, 2008).</a:t>
            </a:r>
          </a:p>
        </p:txBody>
      </p:sp>
    </p:spTree>
    <p:extLst>
      <p:ext uri="{BB962C8B-B14F-4D97-AF65-F5344CB8AC3E}">
        <p14:creationId xmlns:p14="http://schemas.microsoft.com/office/powerpoint/2010/main" val="1091577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162800" cy="457200"/>
          </a:xfrm>
        </p:spPr>
        <p:txBody>
          <a:bodyPr/>
          <a:lstStyle/>
          <a:p>
            <a:r>
              <a:rPr lang="en-US" dirty="0"/>
              <a:t>Objectives of Risk Management</a:t>
            </a:r>
          </a:p>
        </p:txBody>
      </p:sp>
      <p:sp>
        <p:nvSpPr>
          <p:cNvPr id="3" name="Content Placeholder 2"/>
          <p:cNvSpPr>
            <a:spLocks noGrp="1"/>
          </p:cNvSpPr>
          <p:nvPr>
            <p:ph idx="1"/>
          </p:nvPr>
        </p:nvSpPr>
        <p:spPr/>
        <p:txBody>
          <a:bodyPr/>
          <a:lstStyle/>
          <a:p>
            <a:pPr>
              <a:lnSpc>
                <a:spcPct val="100000"/>
              </a:lnSpc>
              <a:spcBef>
                <a:spcPts val="1200"/>
              </a:spcBef>
            </a:pPr>
            <a:r>
              <a:rPr lang="en-US" sz="2400" dirty="0"/>
              <a:t>Early and continuous identification, management, and resolution of risks so that engineering a system (including cyber element) is accomplished within cost, delivered on time, and meets performance requirements.</a:t>
            </a:r>
          </a:p>
        </p:txBody>
      </p:sp>
    </p:spTree>
    <p:extLst>
      <p:ext uri="{BB962C8B-B14F-4D97-AF65-F5344CB8AC3E}">
        <p14:creationId xmlns:p14="http://schemas.microsoft.com/office/powerpoint/2010/main" val="3031739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858000" cy="457200"/>
          </a:xfrm>
        </p:spPr>
        <p:txBody>
          <a:bodyPr/>
          <a:lstStyle/>
          <a:p>
            <a:r>
              <a:rPr lang="en-US" dirty="0"/>
              <a:t>Why is Risk Management Important?</a:t>
            </a:r>
          </a:p>
        </p:txBody>
      </p:sp>
      <p:sp>
        <p:nvSpPr>
          <p:cNvPr id="3" name="Content Placeholder 2"/>
          <p:cNvSpPr>
            <a:spLocks noGrp="1"/>
          </p:cNvSpPr>
          <p:nvPr>
            <p:ph idx="1"/>
          </p:nvPr>
        </p:nvSpPr>
        <p:spPr/>
        <p:txBody>
          <a:bodyPr/>
          <a:lstStyle/>
          <a:p>
            <a:pPr marL="457200" indent="-457200">
              <a:lnSpc>
                <a:spcPct val="100000"/>
              </a:lnSpc>
              <a:spcBef>
                <a:spcPts val="1200"/>
              </a:spcBef>
              <a:buAutoNum type="arabicPeriod"/>
            </a:pPr>
            <a:r>
              <a:rPr lang="en-US" sz="2000" dirty="0"/>
              <a:t>It fosters the </a:t>
            </a:r>
            <a:r>
              <a:rPr lang="en-US" sz="2000" b="1" dirty="0"/>
              <a:t>early and continuous identification </a:t>
            </a:r>
            <a:r>
              <a:rPr lang="en-US" sz="2000" dirty="0"/>
              <a:t>of risks</a:t>
            </a:r>
          </a:p>
          <a:p>
            <a:pPr marL="457200" indent="-457200">
              <a:lnSpc>
                <a:spcPct val="100000"/>
              </a:lnSpc>
              <a:spcBef>
                <a:spcPts val="1200"/>
              </a:spcBef>
              <a:buFont typeface="Arial" charset="0"/>
              <a:buAutoNum type="arabicPeriod"/>
            </a:pPr>
            <a:r>
              <a:rPr lang="en-US" sz="2000" dirty="0"/>
              <a:t>It enables risk-informed </a:t>
            </a:r>
            <a:r>
              <a:rPr lang="en-US" sz="2000" b="1" dirty="0"/>
              <a:t>decision making </a:t>
            </a:r>
            <a:r>
              <a:rPr lang="en-US" sz="2000" dirty="0"/>
              <a:t>and course-of-action planning</a:t>
            </a:r>
          </a:p>
          <a:p>
            <a:pPr marL="457200" indent="-457200">
              <a:lnSpc>
                <a:spcPct val="100000"/>
              </a:lnSpc>
              <a:spcBef>
                <a:spcPts val="1200"/>
              </a:spcBef>
              <a:buAutoNum type="arabicPeriod"/>
            </a:pPr>
            <a:r>
              <a:rPr lang="en-US" sz="2000" dirty="0"/>
              <a:t>It enables identified risk events to be </a:t>
            </a:r>
            <a:r>
              <a:rPr lang="en-US" sz="2000" b="1" dirty="0"/>
              <a:t>mapped to the various components of a system </a:t>
            </a:r>
            <a:r>
              <a:rPr lang="en-US" sz="2000" dirty="0"/>
              <a:t>(including cyber components)</a:t>
            </a:r>
            <a:endParaRPr lang="en-US" sz="2000" u="sng" dirty="0">
              <a:solidFill>
                <a:srgbClr val="FF0000"/>
              </a:solidFill>
            </a:endParaRPr>
          </a:p>
          <a:p>
            <a:pPr marL="457200" indent="-457200">
              <a:lnSpc>
                <a:spcPct val="100000"/>
              </a:lnSpc>
              <a:spcBef>
                <a:spcPts val="1200"/>
              </a:spcBef>
              <a:buFont typeface="Arial" charset="0"/>
              <a:buAutoNum type="arabicPeriod"/>
            </a:pPr>
            <a:r>
              <a:rPr lang="en-US" sz="2000" dirty="0"/>
              <a:t>It helps identify where management should consider </a:t>
            </a:r>
            <a:r>
              <a:rPr lang="en-US" sz="2000" b="1" dirty="0"/>
              <a:t>allocating limited (or competing) resources</a:t>
            </a:r>
          </a:p>
          <a:p>
            <a:pPr marL="457200" indent="-457200">
              <a:lnSpc>
                <a:spcPct val="100000"/>
              </a:lnSpc>
              <a:spcBef>
                <a:spcPts val="1200"/>
              </a:spcBef>
              <a:buAutoNum type="arabicPeriod"/>
            </a:pPr>
            <a:r>
              <a:rPr lang="en-US" sz="2000" dirty="0"/>
              <a:t>It can be designed to provide management with </a:t>
            </a:r>
            <a:r>
              <a:rPr lang="en-US" sz="2000" b="1" dirty="0"/>
              <a:t>situational awareness </a:t>
            </a:r>
            <a:r>
              <a:rPr lang="en-US" sz="2000" dirty="0"/>
              <a:t>in terms of a system’s (including cyber components) risk status</a:t>
            </a:r>
          </a:p>
        </p:txBody>
      </p:sp>
    </p:spTree>
    <p:extLst>
      <p:ext uri="{BB962C8B-B14F-4D97-AF65-F5344CB8AC3E}">
        <p14:creationId xmlns:p14="http://schemas.microsoft.com/office/powerpoint/2010/main" val="17472071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 Assessment</a:t>
            </a:r>
          </a:p>
        </p:txBody>
      </p:sp>
      <p:sp>
        <p:nvSpPr>
          <p:cNvPr id="3" name="Content Placeholder 2"/>
          <p:cNvSpPr>
            <a:spLocks noGrp="1"/>
          </p:cNvSpPr>
          <p:nvPr>
            <p:ph idx="1"/>
          </p:nvPr>
        </p:nvSpPr>
        <p:spPr/>
        <p:txBody>
          <a:bodyPr/>
          <a:lstStyle/>
          <a:p>
            <a:r>
              <a:rPr lang="en-US" dirty="0"/>
              <a:t>A </a:t>
            </a:r>
            <a:r>
              <a:rPr lang="en-US" b="1" dirty="0"/>
              <a:t>risk assessment</a:t>
            </a:r>
            <a:r>
              <a:rPr lang="en-US" dirty="0"/>
              <a:t> is a process to identify potential hazards and analyze what could happen if a hazard occurs. </a:t>
            </a:r>
          </a:p>
        </p:txBody>
      </p:sp>
    </p:spTree>
    <p:extLst>
      <p:ext uri="{BB962C8B-B14F-4D97-AF65-F5344CB8AC3E}">
        <p14:creationId xmlns:p14="http://schemas.microsoft.com/office/powerpoint/2010/main" val="2210286054"/>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0" u="none" strike="noStrike" cap="none" normalizeH="0" baseline="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3645</TotalTime>
  <Words>3156</Words>
  <Application>Microsoft Office PowerPoint</Application>
  <PresentationFormat>On-screen Show (4:3)</PresentationFormat>
  <Paragraphs>307</Paragraphs>
  <Slides>39</Slides>
  <Notes>32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39</vt:i4>
      </vt:variant>
    </vt:vector>
  </HeadingPairs>
  <TitlesOfParts>
    <vt:vector size="42" baseType="lpstr">
      <vt:lpstr>Arial</vt:lpstr>
      <vt:lpstr>Times New Roman</vt:lpstr>
      <vt:lpstr>Default Design</vt:lpstr>
      <vt:lpstr>Lecture 12: Vulnerabilities, Risk, Patching, and Principles   CS 07351: Cyber Security: Fundamentals, Principles and Applications  Dr. Vahid Heydari</vt:lpstr>
      <vt:lpstr>Copyright Note</vt:lpstr>
      <vt:lpstr>Agenda</vt:lpstr>
      <vt:lpstr>Risk Definition</vt:lpstr>
      <vt:lpstr>Measuring Risk</vt:lpstr>
      <vt:lpstr>Risk Management</vt:lpstr>
      <vt:lpstr>Objectives of Risk Management</vt:lpstr>
      <vt:lpstr>Why is Risk Management Important?</vt:lpstr>
      <vt:lpstr>Risk Assessment</vt:lpstr>
      <vt:lpstr>Risk Assessment</vt:lpstr>
      <vt:lpstr>Risk Assessment, cont’d</vt:lpstr>
      <vt:lpstr>Patching</vt:lpstr>
      <vt:lpstr>Vulnerability Window</vt:lpstr>
      <vt:lpstr>Patch Tuesday</vt:lpstr>
      <vt:lpstr>Not all vulnerabilities patched immediately</vt:lpstr>
      <vt:lpstr>Patching critical systems</vt:lpstr>
      <vt:lpstr>Patch Management</vt:lpstr>
      <vt:lpstr>Fundamental Security Design Principles</vt:lpstr>
      <vt:lpstr>Fail Safe/Fail Secure</vt:lpstr>
      <vt:lpstr>Fail Safe/Fail Secure</vt:lpstr>
      <vt:lpstr>Layering</vt:lpstr>
      <vt:lpstr>PowerPoint Presentation</vt:lpstr>
      <vt:lpstr>Defense in Depth</vt:lpstr>
      <vt:lpstr>Defense in depth</vt:lpstr>
      <vt:lpstr>Defense in depth</vt:lpstr>
      <vt:lpstr>Minimization</vt:lpstr>
      <vt:lpstr>Modularity</vt:lpstr>
      <vt:lpstr>Open Design</vt:lpstr>
      <vt:lpstr>Simplicity &amp; Usability</vt:lpstr>
      <vt:lpstr>Least Astonishment</vt:lpstr>
      <vt:lpstr>Domain Separation</vt:lpstr>
      <vt:lpstr>Domain Separation in a Hospital</vt:lpstr>
      <vt:lpstr>Process Isolation</vt:lpstr>
      <vt:lpstr>Process Isolation in the Hospital Scenario</vt:lpstr>
      <vt:lpstr>Resource Encapsulation</vt:lpstr>
      <vt:lpstr>C++ Class</vt:lpstr>
      <vt:lpstr>Resource Encapsulation in the Hospital Scenario</vt:lpstr>
      <vt:lpstr>Complete Mediation</vt:lpstr>
      <vt:lpstr>Principle of Separation of Privilege</vt:lpstr>
    </vt:vector>
  </TitlesOfParts>
  <Company>GreyHats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Information Assurance Threats</dc:title>
  <dc:creator>naumann</dc:creator>
  <cp:lastModifiedBy>Pham, Sarah</cp:lastModifiedBy>
  <cp:revision>121</cp:revision>
  <dcterms:created xsi:type="dcterms:W3CDTF">2002-07-28T21:23:15Z</dcterms:created>
  <dcterms:modified xsi:type="dcterms:W3CDTF">2022-04-28T19:16:35Z</dcterms:modified>
</cp:coreProperties>
</file>

<file path=docProps/thumbnail.jpeg>
</file>